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7" r:id="rId2"/>
    <p:sldId id="324" r:id="rId3"/>
    <p:sldId id="323" r:id="rId4"/>
    <p:sldId id="325" r:id="rId5"/>
    <p:sldId id="326" r:id="rId6"/>
    <p:sldId id="278" r:id="rId7"/>
    <p:sldId id="327" r:id="rId8"/>
    <p:sldId id="260" r:id="rId9"/>
    <p:sldId id="321" r:id="rId10"/>
    <p:sldId id="306" r:id="rId11"/>
    <p:sldId id="318" r:id="rId12"/>
    <p:sldId id="279" r:id="rId13"/>
    <p:sldId id="319" r:id="rId14"/>
    <p:sldId id="320" r:id="rId15"/>
    <p:sldId id="268" r:id="rId16"/>
    <p:sldId id="309" r:id="rId17"/>
    <p:sldId id="328" r:id="rId18"/>
    <p:sldId id="329" r:id="rId19"/>
    <p:sldId id="330" r:id="rId20"/>
    <p:sldId id="310" r:id="rId21"/>
    <p:sldId id="322" r:id="rId22"/>
    <p:sldId id="312" r:id="rId23"/>
    <p:sldId id="311" r:id="rId2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77"/>
    <p:restoredTop sz="94667"/>
  </p:normalViewPr>
  <p:slideViewPr>
    <p:cSldViewPr snapToGrid="0">
      <p:cViewPr>
        <p:scale>
          <a:sx n="112" d="100"/>
          <a:sy n="112" d="100"/>
        </p:scale>
        <p:origin x="224" y="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BA9FA-F3F1-E24E-BFA7-0864DFC1F25A}" type="datetimeFigureOut">
              <a:rPr kumimoji="1" lang="ja-JP" altLang="en-US" smtClean="0"/>
              <a:t>2026/2/8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CC9D1C-1CC2-3D41-B625-CE028BD96B97}" type="slidenum">
              <a:rPr kumimoji="1" lang="ja-JP" altLang="en-US" smtClean="0"/>
              <a:t>‹#›</a:t>
            </a:fld>
            <a:endParaRPr kumimoji="1" lang="ja-JP" altLang="en-US"/>
          </a:p>
        </p:txBody>
      </p:sp>
    </p:spTree>
    <p:extLst>
      <p:ext uri="{BB962C8B-B14F-4D97-AF65-F5344CB8AC3E}">
        <p14:creationId xmlns:p14="http://schemas.microsoft.com/office/powerpoint/2010/main" val="32667081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3CC9D1C-1CC2-3D41-B625-CE028BD96B97}" type="slidenum">
              <a:rPr kumimoji="1" lang="ja-JP" altLang="en-US" smtClean="0"/>
              <a:t>18</a:t>
            </a:fld>
            <a:endParaRPr kumimoji="1" lang="ja-JP" altLang="en-US"/>
          </a:p>
        </p:txBody>
      </p:sp>
    </p:spTree>
    <p:extLst>
      <p:ext uri="{BB962C8B-B14F-4D97-AF65-F5344CB8AC3E}">
        <p14:creationId xmlns:p14="http://schemas.microsoft.com/office/powerpoint/2010/main" val="3024159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BB0EB9-55AD-3CA2-604B-AF8D811F58B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1D46413-B481-C8D7-53ED-91281BC2DA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BE35DEE-4C99-95D2-4F79-F369E111196E}"/>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D6706097-14FF-6CF1-9C87-461634F732D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F16434A-542D-F691-34BF-9469A1900780}"/>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19062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0C8B88-E8D5-77D8-0D59-1E68B951EEC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DD9B0B4-C872-B6D9-561A-39435B29295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3A0CCC-E183-71D8-B937-11C6A6FAB650}"/>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EE07FF95-0726-1A90-D61C-BD91F792D1C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0BF60FB-B0BF-3914-5C39-84D3A35853E6}"/>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292742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E59F7F-AEE6-6282-E74F-7DEE13DEF14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BBB1078-FE3E-7C11-9CC9-90C8DED117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2D4EFA5-D2E8-2720-18C0-4AE79C08B32A}"/>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FAEF678C-2B28-27FC-D796-DC61DDFBB11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3CB3812-9644-BB4A-B48A-FC5CEA6F4874}"/>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2589845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BBE351-03E3-B69B-F0FC-D71FF6A31B8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9308305-7DD9-5AA9-652A-98AE98A59B9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B360761-8450-4DA5-96F0-599B0D434C49}"/>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CAE0377-D112-5035-8DF0-06A26FA9ABAC}"/>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6" name="フッター プレースホルダー 5">
            <a:extLst>
              <a:ext uri="{FF2B5EF4-FFF2-40B4-BE49-F238E27FC236}">
                <a16:creationId xmlns:a16="http://schemas.microsoft.com/office/drawing/2014/main" id="{DDE23929-BE68-7810-3D2C-CE1E7B3DF59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6CFA51E-201C-1C50-63F2-C4B235C10E1B}"/>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422826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4A6959-7590-2B71-DBAB-01C78B13CA5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68B6CBA-1AEB-5756-2F78-783ECE6EF9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FE9804B-CE16-5CBF-01B9-AA16F2B8875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9BA0425-415D-5433-BE52-04CD804DB3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246DEB8-F038-7696-6924-77C30951E29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D2068DB-B9EC-A9CB-C014-D01725EB5A14}"/>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8" name="フッター プレースホルダー 7">
            <a:extLst>
              <a:ext uri="{FF2B5EF4-FFF2-40B4-BE49-F238E27FC236}">
                <a16:creationId xmlns:a16="http://schemas.microsoft.com/office/drawing/2014/main" id="{409AA4B6-AF6A-C4BE-DE0E-852AF494BD3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F8510779-ADA5-F1EF-9FA3-260C336ECB65}"/>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298829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BD7A0B-EFC4-F0C4-D47B-6490EB8AFB3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C765DC9-7AB3-8A5F-6E0E-26B3B65B1087}"/>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4" name="フッター プレースホルダー 3">
            <a:extLst>
              <a:ext uri="{FF2B5EF4-FFF2-40B4-BE49-F238E27FC236}">
                <a16:creationId xmlns:a16="http://schemas.microsoft.com/office/drawing/2014/main" id="{7F6A9907-9063-BF84-17C5-69400EAD249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5A7DF50-7994-904D-68DA-D909F333408A}"/>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1229576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563747E-618A-AB3C-9A99-7CD5451F8946}"/>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3" name="フッター プレースホルダー 2">
            <a:extLst>
              <a:ext uri="{FF2B5EF4-FFF2-40B4-BE49-F238E27FC236}">
                <a16:creationId xmlns:a16="http://schemas.microsoft.com/office/drawing/2014/main" id="{E6E0D5A7-BD1A-6F05-1B16-5E301507836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3F6F715-B2AB-57EC-BB1A-003233660968}"/>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4159414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CD70D2-F9EA-4AC0-4984-80CB36FB1EB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AF0F572-400D-08F0-81EF-D4E56D436C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A087A0A-CFA2-8725-F314-CABAC4BB1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36D0746-9AC7-F5D4-3AAC-A2ABEBCD325A}"/>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6" name="フッター プレースホルダー 5">
            <a:extLst>
              <a:ext uri="{FF2B5EF4-FFF2-40B4-BE49-F238E27FC236}">
                <a16:creationId xmlns:a16="http://schemas.microsoft.com/office/drawing/2014/main" id="{64BAE59E-3B9F-BFFB-1729-2CF14E90279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E43AA4A-D578-04BD-83CC-73B317A3365D}"/>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1133177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9DE60C-0B03-D062-E349-16A53545452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CB9A5F8-3389-25BA-DE6F-4A17EA33C4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38A1B1A-1F8A-7E38-776F-341A1223C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7AAEA14-6A6A-1611-623F-AC6B79D87E8A}"/>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6" name="フッター プレースホルダー 5">
            <a:extLst>
              <a:ext uri="{FF2B5EF4-FFF2-40B4-BE49-F238E27FC236}">
                <a16:creationId xmlns:a16="http://schemas.microsoft.com/office/drawing/2014/main" id="{176EAF6B-BC7F-E2F8-296C-5EEA297C9EE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19A2A7A-F6AB-306C-49EF-F55AA9766A2A}"/>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424605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C8F180-F5DF-3936-B88B-51779F3E9EF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85D7772-B51E-54A8-E6D3-D9F6C965C69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067F247-B211-25B9-714F-28EB9186623E}"/>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81CFE0F5-EE57-101A-5805-CB413D744B9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C3C67D-7F73-2E67-79EC-5450640B49F6}"/>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508499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6C9B0C1-AA54-8EB6-364F-DC7BE367ED1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71CC08A-FCE6-C406-D2B8-5C6D964E1B7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B4A980-3EC6-184C-33F8-A41B93C838B9}"/>
              </a:ext>
            </a:extLst>
          </p:cNvPr>
          <p:cNvSpPr>
            <a:spLocks noGrp="1"/>
          </p:cNvSpPr>
          <p:nvPr>
            <p:ph type="dt" sz="half" idx="10"/>
          </p:nvPr>
        </p:nvSpPr>
        <p:spPr/>
        <p:txBody>
          <a:bodyPr/>
          <a:lstStyle/>
          <a:p>
            <a:fld id="{3114D00B-940C-6A41-9380-229670E1C39B}" type="datetimeFigureOut">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FF1553DD-8069-F2D2-20C2-CAAA7BBF544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F36DE9F-4AB0-12CD-033A-D3FEEA930BA6}"/>
              </a:ext>
            </a:extLst>
          </p:cNvPr>
          <p:cNvSpPr>
            <a:spLocks noGrp="1"/>
          </p:cNvSpPr>
          <p:nvPr>
            <p:ph type="sldNum" sz="quarter" idx="12"/>
          </p:nvPr>
        </p:nvSpPr>
        <p:spPr/>
        <p:txBody>
          <a:body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2463504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C339289-4763-9B60-20DF-645CE9C477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10088F2-A186-2CF1-FFDD-A81D55F887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F59981F-5B3D-A032-262B-48A24C2DE7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4D00B-940C-6A41-9380-229670E1C39B}" type="datetimeFigureOut">
              <a:rPr kumimoji="1" lang="ja-JP" altLang="en-US" smtClean="0"/>
              <a:t>2026/2/4</a:t>
            </a:fld>
            <a:endParaRPr kumimoji="1" lang="ja-JP" altLang="en-US"/>
          </a:p>
        </p:txBody>
      </p:sp>
      <p:sp>
        <p:nvSpPr>
          <p:cNvPr id="5" name="フッター プレースホルダー 4">
            <a:extLst>
              <a:ext uri="{FF2B5EF4-FFF2-40B4-BE49-F238E27FC236}">
                <a16:creationId xmlns:a16="http://schemas.microsoft.com/office/drawing/2014/main" id="{F13B6CD5-6AED-9F51-1D87-618E6A993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314D21A-56FE-FC84-F47E-316993CF8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AD1A7-F2C8-DC4E-BB68-7BAC75A601F0}" type="slidenum">
              <a:rPr kumimoji="1" lang="ja-JP" altLang="en-US" smtClean="0"/>
              <a:t>‹#›</a:t>
            </a:fld>
            <a:endParaRPr kumimoji="1" lang="ja-JP" altLang="en-US"/>
          </a:p>
        </p:txBody>
      </p:sp>
    </p:spTree>
    <p:extLst>
      <p:ext uri="{BB962C8B-B14F-4D97-AF65-F5344CB8AC3E}">
        <p14:creationId xmlns:p14="http://schemas.microsoft.com/office/powerpoint/2010/main" val="1912929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9.png"/><Relationship Id="rId3" Type="http://schemas.openxmlformats.org/officeDocument/2006/relationships/image" Target="../media/image128.png"/><Relationship Id="rId7" Type="http://schemas.openxmlformats.org/officeDocument/2006/relationships/image" Target="../media/image21.png"/><Relationship Id="rId12"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40.png"/><Relationship Id="rId15" Type="http://schemas.openxmlformats.org/officeDocument/2006/relationships/image" Target="../media/image27.png"/><Relationship Id="rId10" Type="http://schemas.openxmlformats.org/officeDocument/2006/relationships/image" Target="../media/image24.png"/><Relationship Id="rId4" Type="http://schemas.openxmlformats.org/officeDocument/2006/relationships/image" Target="../media/image130.png"/><Relationship Id="rId9" Type="http://schemas.openxmlformats.org/officeDocument/2006/relationships/image" Target="../media/image23.png"/><Relationship Id="rId1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0.png"/><Relationship Id="rId7" Type="http://schemas.openxmlformats.org/officeDocument/2006/relationships/image" Target="../media/image32.png"/><Relationship Id="rId2" Type="http://schemas.openxmlformats.org/officeDocument/2006/relationships/image" Target="../media/image271.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1.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1.emf"/><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320.png"/><Relationship Id="rId13" Type="http://schemas.openxmlformats.org/officeDocument/2006/relationships/image" Target="../media/image43.png"/><Relationship Id="rId3" Type="http://schemas.openxmlformats.org/officeDocument/2006/relationships/image" Target="../media/image270.png"/><Relationship Id="rId7" Type="http://schemas.openxmlformats.org/officeDocument/2006/relationships/image" Target="../media/image39.png"/><Relationship Id="rId12" Type="http://schemas.openxmlformats.org/officeDocument/2006/relationships/image" Target="../media/image42.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300.png"/><Relationship Id="rId11" Type="http://schemas.openxmlformats.org/officeDocument/2006/relationships/image" Target="../media/image41.png"/><Relationship Id="rId5" Type="http://schemas.openxmlformats.org/officeDocument/2006/relationships/image" Target="../media/image290.png"/><Relationship Id="rId10" Type="http://schemas.openxmlformats.org/officeDocument/2006/relationships/image" Target="../media/image340.png"/><Relationship Id="rId4" Type="http://schemas.openxmlformats.org/officeDocument/2006/relationships/image" Target="../media/image40.png"/><Relationship Id="rId9" Type="http://schemas.openxmlformats.org/officeDocument/2006/relationships/image" Target="../media/image330.png"/><Relationship Id="rId14" Type="http://schemas.openxmlformats.org/officeDocument/2006/relationships/image" Target="../media/image44.png"/></Relationships>
</file>

<file path=ppt/slides/_rels/slide11.xml.rels><?xml version="1.0" encoding="UTF-8" standalone="yes"?>
<Relationships xmlns="http://schemas.openxmlformats.org/package/2006/relationships"><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400.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image" Target="../media/image390.png"/><Relationship Id="rId16" Type="http://schemas.openxmlformats.org/officeDocument/2006/relationships/image" Target="../media/image53.png"/><Relationship Id="rId1" Type="http://schemas.openxmlformats.org/officeDocument/2006/relationships/slideLayout" Target="../slideLayouts/slideLayout1.xml"/><Relationship Id="rId11" Type="http://schemas.openxmlformats.org/officeDocument/2006/relationships/image" Target="../media/image48.png"/><Relationship Id="rId5" Type="http://schemas.openxmlformats.org/officeDocument/2006/relationships/image" Target="../media/image44.emf"/><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3.emf"/><Relationship Id="rId9" Type="http://schemas.openxmlformats.org/officeDocument/2006/relationships/image" Target="../media/image46.png"/><Relationship Id="rId1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6.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40.png"/><Relationship Id="rId17" Type="http://schemas.openxmlformats.org/officeDocument/2006/relationships/image" Target="../media/image69.png"/><Relationship Id="rId2" Type="http://schemas.openxmlformats.org/officeDocument/2006/relationships/image" Target="../media/image45.png"/><Relationship Id="rId16" Type="http://schemas.openxmlformats.org/officeDocument/2006/relationships/image" Target="../media/image680.png"/><Relationship Id="rId1" Type="http://schemas.openxmlformats.org/officeDocument/2006/relationships/slideLayout" Target="../slideLayouts/slideLayout1.xml"/><Relationship Id="rId6" Type="http://schemas.openxmlformats.org/officeDocument/2006/relationships/image" Target="../media/image61.png"/><Relationship Id="rId11" Type="http://schemas.openxmlformats.org/officeDocument/2006/relationships/image" Target="../media/image630.png"/><Relationship Id="rId5" Type="http://schemas.openxmlformats.org/officeDocument/2006/relationships/image" Target="../media/image60.png"/><Relationship Id="rId15" Type="http://schemas.openxmlformats.org/officeDocument/2006/relationships/image" Target="../media/image68.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7.png"/></Relationships>
</file>

<file path=ppt/slides/_rels/slide13.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1.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57.png"/><Relationship Id="rId9" Type="http://schemas.openxmlformats.org/officeDocument/2006/relationships/image" Target="../media/image76.png"/></Relationships>
</file>

<file path=ppt/slides/_rels/slide1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 Id="rId9" Type="http://schemas.openxmlformats.org/officeDocument/2006/relationships/image" Target="../media/image93.png"/></Relationships>
</file>

<file path=ppt/slides/_rels/slide15.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84.emf"/><Relationship Id="rId7" Type="http://schemas.openxmlformats.org/officeDocument/2006/relationships/image" Target="../media/image99.png"/><Relationship Id="rId2"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s>
</file>

<file path=ppt/slides/_rels/slide16.xml.rels><?xml version="1.0" encoding="UTF-8" standalone="yes"?>
<Relationships xmlns="http://schemas.openxmlformats.org/package/2006/relationships"><Relationship Id="rId3" Type="http://schemas.openxmlformats.org/officeDocument/2006/relationships/image" Target="../media/image85.emf"/><Relationship Id="rId7" Type="http://schemas.openxmlformats.org/officeDocument/2006/relationships/image" Target="../media/image92.png"/><Relationship Id="rId2" Type="http://schemas.openxmlformats.org/officeDocument/2006/relationships/image" Target="../media/image31.emf"/><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87.png"/><Relationship Id="rId4" Type="http://schemas.openxmlformats.org/officeDocument/2006/relationships/image" Target="../media/image86.emf"/></Relationships>
</file>

<file path=ppt/slides/_rels/slide17.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94.emf"/><Relationship Id="rId7" Type="http://schemas.openxmlformats.org/officeDocument/2006/relationships/image" Target="../media/image105.png"/><Relationship Id="rId12" Type="http://schemas.openxmlformats.org/officeDocument/2006/relationships/image" Target="../media/image110.png"/><Relationship Id="rId2" Type="http://schemas.openxmlformats.org/officeDocument/2006/relationships/image" Target="../media/image93.emf"/><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95.png"/><Relationship Id="rId9" Type="http://schemas.openxmlformats.org/officeDocument/2006/relationships/image" Target="../media/image107.png"/></Relationships>
</file>

<file path=ppt/slides/_rels/slide18.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9.png"/><Relationship Id="rId3" Type="http://schemas.openxmlformats.org/officeDocument/2006/relationships/image" Target="../media/image111.emf"/><Relationship Id="rId7" Type="http://schemas.openxmlformats.org/officeDocument/2006/relationships/image" Target="../media/image114.png"/><Relationship Id="rId12" Type="http://schemas.openxmlformats.org/officeDocument/2006/relationships/image" Target="../media/image11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3.png"/><Relationship Id="rId11" Type="http://schemas.openxmlformats.org/officeDocument/2006/relationships/image" Target="../media/image117.png"/><Relationship Id="rId5" Type="http://schemas.openxmlformats.org/officeDocument/2006/relationships/image" Target="../media/image95.png"/><Relationship Id="rId10" Type="http://schemas.openxmlformats.org/officeDocument/2006/relationships/image" Target="../media/image116.png"/><Relationship Id="rId4" Type="http://schemas.openxmlformats.org/officeDocument/2006/relationships/image" Target="../media/image112.emf"/><Relationship Id="rId9" Type="http://schemas.openxmlformats.org/officeDocument/2006/relationships/image" Target="../media/image115.png"/></Relationships>
</file>

<file path=ppt/slides/_rels/slide19.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0.png"/><Relationship Id="rId7" Type="http://schemas.openxmlformats.org/officeDocument/2006/relationships/image" Target="../media/image124.png"/><Relationship Id="rId12" Type="http://schemas.openxmlformats.org/officeDocument/2006/relationships/image" Target="../media/image129.emf"/><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123.png"/><Relationship Id="rId11" Type="http://schemas.openxmlformats.org/officeDocument/2006/relationships/image" Target="../media/image128.emf"/><Relationship Id="rId5" Type="http://schemas.openxmlformats.org/officeDocument/2006/relationships/image" Target="../media/image122.png"/><Relationship Id="rId10" Type="http://schemas.openxmlformats.org/officeDocument/2006/relationships/image" Target="../media/image127.png"/><Relationship Id="rId4" Type="http://schemas.openxmlformats.org/officeDocument/2006/relationships/image" Target="../media/image121.png"/><Relationship Id="rId9" Type="http://schemas.openxmlformats.org/officeDocument/2006/relationships/image" Target="../media/image126.png"/></Relationships>
</file>

<file path=ppt/slides/_rels/slide20.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55.png"/><Relationship Id="rId7" Type="http://schemas.openxmlformats.org/officeDocument/2006/relationships/image" Target="../media/image149.png"/><Relationship Id="rId12" Type="http://schemas.openxmlformats.org/officeDocument/2006/relationships/image" Target="../media/image132.emf"/><Relationship Id="rId16" Type="http://schemas.openxmlformats.org/officeDocument/2006/relationships/image" Target="../media/image158.png"/><Relationship Id="rId1" Type="http://schemas.openxmlformats.org/officeDocument/2006/relationships/slideLayout" Target="../slideLayouts/slideLayout1.xml"/><Relationship Id="rId6" Type="http://schemas.openxmlformats.org/officeDocument/2006/relationships/image" Target="../media/image148.png"/><Relationship Id="rId11" Type="http://schemas.openxmlformats.org/officeDocument/2006/relationships/image" Target="../media/image131.emf"/><Relationship Id="rId5" Type="http://schemas.openxmlformats.org/officeDocument/2006/relationships/image" Target="../media/image1030.png"/><Relationship Id="rId15" Type="http://schemas.openxmlformats.org/officeDocument/2006/relationships/image" Target="../media/image157.png"/><Relationship Id="rId10" Type="http://schemas.openxmlformats.org/officeDocument/2006/relationships/image" Target="../media/image130.emf"/><Relationship Id="rId9" Type="http://schemas.openxmlformats.org/officeDocument/2006/relationships/image" Target="../media/image151.png"/><Relationship Id="rId14" Type="http://schemas.openxmlformats.org/officeDocument/2006/relationships/image" Target="../media/image156.png"/></Relationships>
</file>

<file path=ppt/slides/_rels/slide21.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emf"/><Relationship Id="rId7" Type="http://schemas.openxmlformats.org/officeDocument/2006/relationships/image" Target="../media/image138.png"/><Relationship Id="rId2" Type="http://schemas.openxmlformats.org/officeDocument/2006/relationships/image" Target="../media/image133.emf"/><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50D567-C79B-80EC-EFEF-03E1CC839A34}"/>
              </a:ext>
            </a:extLst>
          </p:cNvPr>
          <p:cNvSpPr>
            <a:spLocks noGrp="1"/>
          </p:cNvSpPr>
          <p:nvPr>
            <p:ph type="ctrTitle"/>
          </p:nvPr>
        </p:nvSpPr>
        <p:spPr>
          <a:xfrm>
            <a:off x="1682496" y="1917520"/>
            <a:ext cx="8985504" cy="2387600"/>
          </a:xfrm>
        </p:spPr>
        <p:txBody>
          <a:bodyPr anchor="ctr">
            <a:normAutofit/>
          </a:bodyPr>
          <a:lstStyle/>
          <a:p>
            <a:r>
              <a:rPr kumimoji="1" lang="ja-JP" altLang="en-US" sz="3600">
                <a:latin typeface="+mn-ea"/>
                <a:ea typeface="+mn-ea"/>
              </a:rPr>
              <a:t>高強度レーザーパルス照射による</a:t>
            </a:r>
            <a:br>
              <a:rPr kumimoji="1" lang="en-US" altLang="ja-JP" sz="3600" dirty="0">
                <a:latin typeface="+mn-ea"/>
                <a:ea typeface="+mn-ea"/>
              </a:rPr>
            </a:br>
            <a:r>
              <a:rPr kumimoji="1" lang="en" altLang="ja-JP" sz="3600" dirty="0">
                <a:latin typeface="+mn-ea"/>
                <a:ea typeface="+mn-ea"/>
              </a:rPr>
              <a:t>CO</a:t>
            </a:r>
            <a:r>
              <a:rPr kumimoji="1" lang="ja-JP" altLang="en-US" sz="3600">
                <a:latin typeface="+mn-ea"/>
                <a:ea typeface="+mn-ea"/>
              </a:rPr>
              <a:t>分子の再衝突誘起解離性イオン化</a:t>
            </a:r>
            <a:br>
              <a:rPr kumimoji="1" lang="en-US" altLang="ja-JP" sz="3600" dirty="0">
                <a:latin typeface="+mn-ea"/>
                <a:ea typeface="+mn-ea"/>
              </a:rPr>
            </a:br>
            <a:r>
              <a:rPr kumimoji="1" lang="ja-JP" altLang="en-US" sz="3600">
                <a:latin typeface="+mn-ea"/>
                <a:ea typeface="+mn-ea"/>
              </a:rPr>
              <a:t>光電子運動量スペクトルの分析</a:t>
            </a:r>
            <a:br>
              <a:rPr kumimoji="1" lang="ja-JP" altLang="en-US" sz="3600">
                <a:latin typeface="+mn-ea"/>
                <a:ea typeface="+mn-ea"/>
              </a:rPr>
            </a:br>
            <a:endParaRPr kumimoji="1" lang="ja-JP" altLang="en-US" sz="3600">
              <a:latin typeface="+mn-ea"/>
              <a:ea typeface="+mn-ea"/>
            </a:endParaRPr>
          </a:p>
        </p:txBody>
      </p:sp>
      <p:sp>
        <p:nvSpPr>
          <p:cNvPr id="3" name="字幕 2">
            <a:extLst>
              <a:ext uri="{FF2B5EF4-FFF2-40B4-BE49-F238E27FC236}">
                <a16:creationId xmlns:a16="http://schemas.microsoft.com/office/drawing/2014/main" id="{12EE91A6-BA03-79AD-903A-7DBB9E3C211F}"/>
              </a:ext>
            </a:extLst>
          </p:cNvPr>
          <p:cNvSpPr>
            <a:spLocks noGrp="1"/>
          </p:cNvSpPr>
          <p:nvPr>
            <p:ph type="subTitle" idx="1"/>
          </p:nvPr>
        </p:nvSpPr>
        <p:spPr>
          <a:xfrm>
            <a:off x="7051963" y="5601998"/>
            <a:ext cx="4856019" cy="498764"/>
          </a:xfrm>
        </p:spPr>
        <p:txBody>
          <a:bodyPr/>
          <a:lstStyle/>
          <a:p>
            <a:r>
              <a:rPr kumimoji="1" lang="en-US" altLang="ja-JP" dirty="0"/>
              <a:t>2433006 </a:t>
            </a:r>
            <a:r>
              <a:rPr kumimoji="1" lang="ja-JP" altLang="en-US"/>
              <a:t>石田優志</a:t>
            </a:r>
          </a:p>
        </p:txBody>
      </p:sp>
      <p:sp>
        <p:nvSpPr>
          <p:cNvPr id="4" name="字幕 2">
            <a:extLst>
              <a:ext uri="{FF2B5EF4-FFF2-40B4-BE49-F238E27FC236}">
                <a16:creationId xmlns:a16="http://schemas.microsoft.com/office/drawing/2014/main" id="{B88AF3A6-6314-6BE0-4D52-6A210C052077}"/>
              </a:ext>
            </a:extLst>
          </p:cNvPr>
          <p:cNvSpPr txBox="1">
            <a:spLocks/>
          </p:cNvSpPr>
          <p:nvPr/>
        </p:nvSpPr>
        <p:spPr>
          <a:xfrm>
            <a:off x="8029425" y="5103234"/>
            <a:ext cx="3878557" cy="4987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a:t>森下研究室</a:t>
            </a:r>
            <a:endParaRPr lang="en-US" altLang="ja-JP" dirty="0"/>
          </a:p>
        </p:txBody>
      </p:sp>
    </p:spTree>
    <p:extLst>
      <p:ext uri="{BB962C8B-B14F-4D97-AF65-F5344CB8AC3E}">
        <p14:creationId xmlns:p14="http://schemas.microsoft.com/office/powerpoint/2010/main" val="3018568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12EE91A6-BA03-79AD-903A-7DBB9E3C211F}"/>
              </a:ext>
            </a:extLst>
          </p:cNvPr>
          <p:cNvSpPr>
            <a:spLocks noGrp="1"/>
          </p:cNvSpPr>
          <p:nvPr>
            <p:ph type="subTitle" idx="1"/>
          </p:nvPr>
        </p:nvSpPr>
        <p:spPr>
          <a:xfrm>
            <a:off x="461456" y="1248618"/>
            <a:ext cx="11425744" cy="1081400"/>
          </a:xfrm>
        </p:spPr>
        <p:txBody>
          <a:bodyPr>
            <a:normAutofit/>
          </a:bodyPr>
          <a:lstStyle/>
          <a:p>
            <a:pPr algn="l"/>
            <a:r>
              <a:rPr kumimoji="1" lang="ja-JP" altLang="en-US"/>
              <a:t>高強度レーザーを原子・分子に照射すると、トンネルイオン化によって飛び出た電子が再びターゲット原子・分子に衝突する再衝突が発生する。</a:t>
            </a:r>
            <a:endParaRPr kumimoji="1" lang="en-US" altLang="ja-JP" dirty="0"/>
          </a:p>
          <a:p>
            <a:pPr algn="l"/>
            <a:endParaRPr kumimoji="1" lang="en-US" altLang="ja-JP" dirty="0"/>
          </a:p>
        </p:txBody>
      </p:sp>
      <p:pic>
        <p:nvPicPr>
          <p:cNvPr id="7" name="図 6">
            <a:extLst>
              <a:ext uri="{FF2B5EF4-FFF2-40B4-BE49-F238E27FC236}">
                <a16:creationId xmlns:a16="http://schemas.microsoft.com/office/drawing/2014/main" id="{58DB4BCD-142A-A116-662C-868421F2E2AD}"/>
              </a:ext>
            </a:extLst>
          </p:cNvPr>
          <p:cNvPicPr>
            <a:picLocks noChangeAspect="1"/>
          </p:cNvPicPr>
          <p:nvPr/>
        </p:nvPicPr>
        <p:blipFill>
          <a:blip r:embed="rId2"/>
          <a:stretch>
            <a:fillRect/>
          </a:stretch>
        </p:blipFill>
        <p:spPr>
          <a:xfrm>
            <a:off x="2975619" y="2595948"/>
            <a:ext cx="3521396" cy="1431462"/>
          </a:xfrm>
          <a:prstGeom prst="rect">
            <a:avLst/>
          </a:prstGeom>
        </p:spPr>
      </p:pic>
      <p:sp>
        <p:nvSpPr>
          <p:cNvPr id="8" name="タイトル 1">
            <a:extLst>
              <a:ext uri="{FF2B5EF4-FFF2-40B4-BE49-F238E27FC236}">
                <a16:creationId xmlns:a16="http://schemas.microsoft.com/office/drawing/2014/main" id="{04F8F7FC-E668-4F47-59C0-EE14E4DC792A}"/>
              </a:ext>
            </a:extLst>
          </p:cNvPr>
          <p:cNvSpPr>
            <a:spLocks noGrp="1"/>
          </p:cNvSpPr>
          <p:nvPr>
            <p:ph type="ctrTitle"/>
          </p:nvPr>
        </p:nvSpPr>
        <p:spPr>
          <a:xfrm>
            <a:off x="290944" y="443345"/>
            <a:ext cx="4466149" cy="595601"/>
          </a:xfrm>
        </p:spPr>
        <p:txBody>
          <a:bodyPr anchor="ctr">
            <a:normAutofit/>
          </a:bodyPr>
          <a:lstStyle/>
          <a:p>
            <a:pPr algn="l"/>
            <a:r>
              <a:rPr lang="ja-JP" altLang="en-US" sz="2800"/>
              <a:t>序論</a:t>
            </a:r>
            <a:r>
              <a:rPr lang="en-US" altLang="ja-JP" sz="2800" dirty="0"/>
              <a:t>~</a:t>
            </a:r>
            <a:r>
              <a:rPr lang="ja-JP" altLang="en-US" sz="2800"/>
              <a:t>再衝突過程とは</a:t>
            </a:r>
            <a:endParaRPr kumimoji="1" lang="ja-JP" altLang="en-US" sz="2800"/>
          </a:p>
        </p:txBody>
      </p:sp>
      <p:sp>
        <p:nvSpPr>
          <p:cNvPr id="2" name="字幕 2">
            <a:extLst>
              <a:ext uri="{FF2B5EF4-FFF2-40B4-BE49-F238E27FC236}">
                <a16:creationId xmlns:a16="http://schemas.microsoft.com/office/drawing/2014/main" id="{932B9F71-AF64-5EB3-6BD3-05529AC6BBA6}"/>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a:t>
            </a:r>
          </a:p>
        </p:txBody>
      </p:sp>
      <p:pic>
        <p:nvPicPr>
          <p:cNvPr id="11" name="Picture 1" descr="page1image64555040">
            <a:extLst>
              <a:ext uri="{FF2B5EF4-FFF2-40B4-BE49-F238E27FC236}">
                <a16:creationId xmlns:a16="http://schemas.microsoft.com/office/drawing/2014/main" id="{8E394700-0260-C36B-FC1C-F7E8C0F8A8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53" t="72181" r="50985" b="11293"/>
          <a:stretch/>
        </p:blipFill>
        <p:spPr bwMode="auto">
          <a:xfrm>
            <a:off x="6554637" y="2195372"/>
            <a:ext cx="5334169" cy="3053113"/>
          </a:xfrm>
          <a:prstGeom prst="rect">
            <a:avLst/>
          </a:prstGeom>
          <a:noFill/>
          <a:extLst>
            <a:ext uri="{909E8E84-426E-40DD-AFC4-6F175D3DCCD1}">
              <a14:hiddenFill xmlns:a14="http://schemas.microsoft.com/office/drawing/2010/main">
                <a:solidFill>
                  <a:srgbClr val="FFFFFF"/>
                </a:solidFill>
              </a14:hiddenFill>
            </a:ext>
          </a:extLst>
        </p:spPr>
      </p:pic>
      <p:sp>
        <p:nvSpPr>
          <p:cNvPr id="12" name="字幕 2">
            <a:extLst>
              <a:ext uri="{FF2B5EF4-FFF2-40B4-BE49-F238E27FC236}">
                <a16:creationId xmlns:a16="http://schemas.microsoft.com/office/drawing/2014/main" id="{E58BB520-F2CC-BC62-B68A-42B921ED5ABC}"/>
              </a:ext>
            </a:extLst>
          </p:cNvPr>
          <p:cNvSpPr txBox="1">
            <a:spLocks/>
          </p:cNvSpPr>
          <p:nvPr/>
        </p:nvSpPr>
        <p:spPr>
          <a:xfrm>
            <a:off x="7330698" y="5668649"/>
            <a:ext cx="4861302" cy="5742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1400" dirty="0">
                <a:latin typeface="HaranoAjiMincho"/>
              </a:rPr>
              <a:t>[1]</a:t>
            </a:r>
            <a:r>
              <a:rPr lang="ja-JP" altLang="en-US" sz="1400">
                <a:effectLst/>
                <a:latin typeface="HaranoAjiMincho"/>
              </a:rPr>
              <a:t>森下 亨</a:t>
            </a:r>
            <a:r>
              <a:rPr lang="en-US" altLang="ja-JP" sz="1400" dirty="0">
                <a:effectLst/>
                <a:latin typeface="LMRoman10"/>
              </a:rPr>
              <a:t>. </a:t>
            </a:r>
            <a:r>
              <a:rPr lang="ja-JP" altLang="en-US" sz="1400">
                <a:effectLst/>
                <a:latin typeface="HaranoAjiMincho"/>
              </a:rPr>
              <a:t>高強度レーザによるアト秒領域の超高速原子・分子イメージング</a:t>
            </a:r>
            <a:r>
              <a:rPr lang="en-US" altLang="ja-JP" sz="1400" dirty="0">
                <a:effectLst/>
                <a:latin typeface="LMRoman10"/>
              </a:rPr>
              <a:t>. </a:t>
            </a:r>
            <a:r>
              <a:rPr lang="ja-JP" altLang="en-US" sz="1400">
                <a:effectLst/>
                <a:latin typeface="HaranoAjiMincho"/>
              </a:rPr>
              <a:t>光アライアンス</a:t>
            </a:r>
            <a:r>
              <a:rPr lang="en-US" altLang="ja-JP" sz="1400" dirty="0">
                <a:effectLst/>
                <a:latin typeface="LMRoman10"/>
              </a:rPr>
              <a:t>, 11 2011, p23 </a:t>
            </a:r>
            <a:endParaRPr lang="ja-JP" altLang="en-US" sz="1400"/>
          </a:p>
        </p:txBody>
      </p:sp>
      <mc:AlternateContent xmlns:mc="http://schemas.openxmlformats.org/markup-compatibility/2006">
        <mc:Choice xmlns:a14="http://schemas.microsoft.com/office/drawing/2010/main" Requires="a14">
          <p:sp>
            <p:nvSpPr>
              <p:cNvPr id="16" name="字幕 2">
                <a:extLst>
                  <a:ext uri="{FF2B5EF4-FFF2-40B4-BE49-F238E27FC236}">
                    <a16:creationId xmlns:a16="http://schemas.microsoft.com/office/drawing/2014/main" id="{822F41DE-D2CD-0DF0-BB8A-747FCB5486DC}"/>
                  </a:ext>
                </a:extLst>
              </p:cNvPr>
              <p:cNvSpPr txBox="1">
                <a:spLocks/>
              </p:cNvSpPr>
              <p:nvPr/>
            </p:nvSpPr>
            <p:spPr>
              <a:xfrm>
                <a:off x="630482" y="4825862"/>
                <a:ext cx="6036326" cy="1081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a:t>再衝突過程は、電子の運動スケールである</a:t>
                </a:r>
                <a:endParaRPr lang="en-US" altLang="ja-JP" dirty="0"/>
              </a:p>
              <a:p>
                <a:pPr algn="l"/>
                <a:r>
                  <a:rPr lang="ja-JP" altLang="en-US"/>
                  <a:t>アト秒</a:t>
                </a:r>
                <a:r>
                  <a:rPr lang="en-US" altLang="ja-JP" dirty="0"/>
                  <a:t>(</a:t>
                </a:r>
                <a14:m>
                  <m:oMath xmlns:m="http://schemas.openxmlformats.org/officeDocument/2006/math">
                    <m:sSup>
                      <m:sSupPr>
                        <m:ctrlPr>
                          <a:rPr lang="en-US" altLang="ja-JP" i="1" smtClean="0">
                            <a:latin typeface="Cambria Math" panose="02040503050406030204" pitchFamily="18" charset="0"/>
                          </a:rPr>
                        </m:ctrlPr>
                      </m:sSupPr>
                      <m:e>
                        <m:r>
                          <a:rPr lang="en-US" altLang="ja-JP" b="0" i="1" smtClean="0">
                            <a:latin typeface="Cambria Math" panose="02040503050406030204" pitchFamily="18" charset="0"/>
                          </a:rPr>
                          <m:t>10</m:t>
                        </m:r>
                      </m:e>
                      <m:sup>
                        <m:r>
                          <a:rPr lang="en-US" altLang="ja-JP" b="0" i="1" smtClean="0">
                            <a:latin typeface="Cambria Math" panose="02040503050406030204" pitchFamily="18" charset="0"/>
                          </a:rPr>
                          <m:t>−18</m:t>
                        </m:r>
                      </m:sup>
                    </m:sSup>
                  </m:oMath>
                </a14:m>
                <a:r>
                  <a:rPr lang="ja-JP" altLang="en-US" dirty="0"/>
                  <a:t>秒</a:t>
                </a:r>
                <a:r>
                  <a:rPr lang="en-US" altLang="ja-JP" dirty="0"/>
                  <a:t>)</a:t>
                </a:r>
                <a:r>
                  <a:rPr lang="ja-JP" altLang="en-US"/>
                  <a:t>領域で発生する。</a:t>
                </a:r>
                <a:endParaRPr lang="en-US" altLang="ja-JP" dirty="0"/>
              </a:p>
              <a:p>
                <a:pPr algn="l"/>
                <a:endParaRPr lang="en-US" altLang="ja-JP" dirty="0"/>
              </a:p>
            </p:txBody>
          </p:sp>
        </mc:Choice>
        <mc:Fallback>
          <p:sp>
            <p:nvSpPr>
              <p:cNvPr id="16" name="字幕 2">
                <a:extLst>
                  <a:ext uri="{FF2B5EF4-FFF2-40B4-BE49-F238E27FC236}">
                    <a16:creationId xmlns:a16="http://schemas.microsoft.com/office/drawing/2014/main" id="{822F41DE-D2CD-0DF0-BB8A-747FCB5486DC}"/>
                  </a:ext>
                </a:extLst>
              </p:cNvPr>
              <p:cNvSpPr txBox="1">
                <a:spLocks noRot="1" noChangeAspect="1" noMove="1" noResize="1" noEditPoints="1" noAdjustHandles="1" noChangeArrowheads="1" noChangeShapeType="1" noTextEdit="1"/>
              </p:cNvSpPr>
              <p:nvPr/>
            </p:nvSpPr>
            <p:spPr>
              <a:xfrm>
                <a:off x="630482" y="4825862"/>
                <a:ext cx="6036326" cy="1081400"/>
              </a:xfrm>
              <a:prstGeom prst="rect">
                <a:avLst/>
              </a:prstGeom>
              <a:blipFill>
                <a:blip r:embed="rId4"/>
                <a:stretch>
                  <a:fillRect l="-1468" t="-9302" r="-419"/>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192355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9FC4507-3EA4-D519-9115-E02DB47A1875}"/>
              </a:ext>
            </a:extLst>
          </p:cNvPr>
          <p:cNvPicPr>
            <a:picLocks noChangeAspect="1"/>
          </p:cNvPicPr>
          <p:nvPr/>
        </p:nvPicPr>
        <p:blipFill>
          <a:blip r:embed="rId2"/>
          <a:stretch>
            <a:fillRect/>
          </a:stretch>
        </p:blipFill>
        <p:spPr>
          <a:xfrm>
            <a:off x="6300645" y="3589020"/>
            <a:ext cx="5891355" cy="3030922"/>
          </a:xfrm>
          <a:prstGeom prst="rect">
            <a:avLst/>
          </a:prstGeom>
        </p:spPr>
      </p:pic>
      <p:sp>
        <p:nvSpPr>
          <p:cNvPr id="8" name="タイトル 1">
            <a:extLst>
              <a:ext uri="{FF2B5EF4-FFF2-40B4-BE49-F238E27FC236}">
                <a16:creationId xmlns:a16="http://schemas.microsoft.com/office/drawing/2014/main" id="{04F8F7FC-E668-4F47-59C0-EE14E4DC792A}"/>
              </a:ext>
            </a:extLst>
          </p:cNvPr>
          <p:cNvSpPr>
            <a:spLocks noGrp="1"/>
          </p:cNvSpPr>
          <p:nvPr>
            <p:ph type="ctrTitle"/>
          </p:nvPr>
        </p:nvSpPr>
        <p:spPr>
          <a:xfrm>
            <a:off x="290944" y="443345"/>
            <a:ext cx="4466149" cy="595601"/>
          </a:xfrm>
        </p:spPr>
        <p:txBody>
          <a:bodyPr anchor="ctr">
            <a:normAutofit/>
          </a:bodyPr>
          <a:lstStyle/>
          <a:p>
            <a:pPr algn="l"/>
            <a:r>
              <a:rPr lang="ja-JP" altLang="en-US" sz="2800"/>
              <a:t>序論</a:t>
            </a:r>
            <a:r>
              <a:rPr lang="en-US" altLang="ja-JP" sz="2800" dirty="0"/>
              <a:t>~Caustic</a:t>
            </a:r>
            <a:r>
              <a:rPr lang="ja-JP" altLang="en-US" sz="2800"/>
              <a:t>とは</a:t>
            </a:r>
            <a:endParaRPr kumimoji="1" lang="ja-JP" altLang="en-US" sz="2800"/>
          </a:p>
        </p:txBody>
      </p:sp>
      <p:sp>
        <p:nvSpPr>
          <p:cNvPr id="2" name="字幕 2">
            <a:extLst>
              <a:ext uri="{FF2B5EF4-FFF2-40B4-BE49-F238E27FC236}">
                <a16:creationId xmlns:a16="http://schemas.microsoft.com/office/drawing/2014/main" id="{932B9F71-AF64-5EB3-6BD3-05529AC6BBA6}"/>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2</a:t>
            </a:r>
          </a:p>
        </p:txBody>
      </p:sp>
      <p:pic>
        <p:nvPicPr>
          <p:cNvPr id="10" name="図 9">
            <a:extLst>
              <a:ext uri="{FF2B5EF4-FFF2-40B4-BE49-F238E27FC236}">
                <a16:creationId xmlns:a16="http://schemas.microsoft.com/office/drawing/2014/main" id="{6E5EB8BE-4DB1-5311-0507-399FB8193CC4}"/>
              </a:ext>
            </a:extLst>
          </p:cNvPr>
          <p:cNvPicPr>
            <a:picLocks noChangeAspect="1"/>
          </p:cNvPicPr>
          <p:nvPr/>
        </p:nvPicPr>
        <p:blipFill>
          <a:blip r:embed="rId3"/>
          <a:stretch>
            <a:fillRect/>
          </a:stretch>
        </p:blipFill>
        <p:spPr>
          <a:xfrm>
            <a:off x="2787705" y="1314164"/>
            <a:ext cx="5044887" cy="1656530"/>
          </a:xfrm>
          <a:prstGeom prst="rect">
            <a:avLst/>
          </a:prstGeom>
        </p:spPr>
      </p:pic>
      <mc:AlternateContent xmlns:mc="http://schemas.openxmlformats.org/markup-compatibility/2006">
        <mc:Choice xmlns:a14="http://schemas.microsoft.com/office/drawing/2010/main" Requires="a14">
          <p:sp>
            <p:nvSpPr>
              <p:cNvPr id="13" name="テキスト ボックス 12">
                <a:extLst>
                  <a:ext uri="{FF2B5EF4-FFF2-40B4-BE49-F238E27FC236}">
                    <a16:creationId xmlns:a16="http://schemas.microsoft.com/office/drawing/2014/main" id="{2F0DBDB9-A133-80FD-173A-46E75C6DDD71}"/>
                  </a:ext>
                </a:extLst>
              </p:cNvPr>
              <p:cNvSpPr txBox="1"/>
              <p:nvPr/>
            </p:nvSpPr>
            <p:spPr>
              <a:xfrm>
                <a:off x="4739328" y="1316893"/>
                <a:ext cx="54864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b="0" i="1" smtClean="0">
                          <a:solidFill>
                            <a:schemeClr val="tx1"/>
                          </a:solidFill>
                          <a:latin typeface="Cambria Math" panose="02040503050406030204" pitchFamily="18" charset="0"/>
                        </a:rPr>
                        <m:t>𝐹</m:t>
                      </m:r>
                    </m:oMath>
                  </m:oMathPara>
                </a14:m>
                <a:endParaRPr lang="ja-JP" altLang="en-US"/>
              </a:p>
            </p:txBody>
          </p:sp>
        </mc:Choice>
        <mc:Fallback>
          <p:sp>
            <p:nvSpPr>
              <p:cNvPr id="13" name="テキスト ボックス 12">
                <a:extLst>
                  <a:ext uri="{FF2B5EF4-FFF2-40B4-BE49-F238E27FC236}">
                    <a16:creationId xmlns:a16="http://schemas.microsoft.com/office/drawing/2014/main" id="{2F0DBDB9-A133-80FD-173A-46E75C6DDD71}"/>
                  </a:ext>
                </a:extLst>
              </p:cNvPr>
              <p:cNvSpPr txBox="1">
                <a:spLocks noRot="1" noChangeAspect="1" noMove="1" noResize="1" noEditPoints="1" noAdjustHandles="1" noChangeArrowheads="1" noChangeShapeType="1" noTextEdit="1"/>
              </p:cNvSpPr>
              <p:nvPr/>
            </p:nvSpPr>
            <p:spPr>
              <a:xfrm>
                <a:off x="4739328" y="1316893"/>
                <a:ext cx="548640" cy="369332"/>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4" name="テキスト ボックス 13">
                <a:extLst>
                  <a:ext uri="{FF2B5EF4-FFF2-40B4-BE49-F238E27FC236}">
                    <a16:creationId xmlns:a16="http://schemas.microsoft.com/office/drawing/2014/main" id="{D4900D75-DDC9-DAAA-4072-C8E0B6C7082D}"/>
                  </a:ext>
                </a:extLst>
              </p:cNvPr>
              <p:cNvSpPr txBox="1"/>
              <p:nvPr/>
            </p:nvSpPr>
            <p:spPr>
              <a:xfrm>
                <a:off x="5847365" y="2526052"/>
                <a:ext cx="40233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𝑖</m:t>
                          </m:r>
                        </m:sub>
                      </m:sSub>
                    </m:oMath>
                  </m:oMathPara>
                </a14:m>
                <a:endParaRPr lang="ja-JP" altLang="en-US"/>
              </a:p>
            </p:txBody>
          </p:sp>
        </mc:Choice>
        <mc:Fallback>
          <p:sp>
            <p:nvSpPr>
              <p:cNvPr id="14" name="テキスト ボックス 13">
                <a:extLst>
                  <a:ext uri="{FF2B5EF4-FFF2-40B4-BE49-F238E27FC236}">
                    <a16:creationId xmlns:a16="http://schemas.microsoft.com/office/drawing/2014/main" id="{D4900D75-DDC9-DAAA-4072-C8E0B6C7082D}"/>
                  </a:ext>
                </a:extLst>
              </p:cNvPr>
              <p:cNvSpPr txBox="1">
                <a:spLocks noRot="1" noChangeAspect="1" noMove="1" noResize="1" noEditPoints="1" noAdjustHandles="1" noChangeArrowheads="1" noChangeShapeType="1" noTextEdit="1"/>
              </p:cNvSpPr>
              <p:nvPr/>
            </p:nvSpPr>
            <p:spPr>
              <a:xfrm>
                <a:off x="5847365" y="2526052"/>
                <a:ext cx="402336" cy="369332"/>
              </a:xfrm>
              <a:prstGeom prst="rect">
                <a:avLst/>
              </a:prstGeom>
              <a:blipFill>
                <a:blip r:embed="rId5"/>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7" name="テキスト ボックス 16">
                <a:extLst>
                  <a:ext uri="{FF2B5EF4-FFF2-40B4-BE49-F238E27FC236}">
                    <a16:creationId xmlns:a16="http://schemas.microsoft.com/office/drawing/2014/main" id="{B10BF5E1-F2F0-65E9-2328-E436AB4038C3}"/>
                  </a:ext>
                </a:extLst>
              </p:cNvPr>
              <p:cNvSpPr txBox="1"/>
              <p:nvPr/>
            </p:nvSpPr>
            <p:spPr>
              <a:xfrm>
                <a:off x="5615717" y="1637103"/>
                <a:ext cx="548640" cy="3915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m:oMathPara>
                </a14:m>
                <a:endParaRPr lang="ja-JP" altLang="en-US"/>
              </a:p>
            </p:txBody>
          </p:sp>
        </mc:Choice>
        <mc:Fallback>
          <p:sp>
            <p:nvSpPr>
              <p:cNvPr id="17" name="テキスト ボックス 16">
                <a:extLst>
                  <a:ext uri="{FF2B5EF4-FFF2-40B4-BE49-F238E27FC236}">
                    <a16:creationId xmlns:a16="http://schemas.microsoft.com/office/drawing/2014/main" id="{B10BF5E1-F2F0-65E9-2328-E436AB4038C3}"/>
                  </a:ext>
                </a:extLst>
              </p:cNvPr>
              <p:cNvSpPr txBox="1">
                <a:spLocks noRot="1" noChangeAspect="1" noMove="1" noResize="1" noEditPoints="1" noAdjustHandles="1" noChangeArrowheads="1" noChangeShapeType="1" noTextEdit="1"/>
              </p:cNvSpPr>
              <p:nvPr/>
            </p:nvSpPr>
            <p:spPr>
              <a:xfrm>
                <a:off x="5615717" y="1637103"/>
                <a:ext cx="548640" cy="391582"/>
              </a:xfrm>
              <a:prstGeom prst="rect">
                <a:avLst/>
              </a:prstGeom>
              <a:blipFill>
                <a:blip r:embed="rId6"/>
                <a:stretch>
                  <a:fillRect b="-9677"/>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8" name="テキスト ボックス 17">
                <a:extLst>
                  <a:ext uri="{FF2B5EF4-FFF2-40B4-BE49-F238E27FC236}">
                    <a16:creationId xmlns:a16="http://schemas.microsoft.com/office/drawing/2014/main" id="{27944276-BA97-C34B-36BE-012FD8A25AF5}"/>
                  </a:ext>
                </a:extLst>
              </p:cNvPr>
              <p:cNvSpPr txBox="1"/>
              <p:nvPr/>
            </p:nvSpPr>
            <p:spPr>
              <a:xfrm>
                <a:off x="6541234" y="1774093"/>
                <a:ext cx="54864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b="0" i="1" smtClean="0">
                          <a:solidFill>
                            <a:schemeClr val="tx1"/>
                          </a:solidFill>
                          <a:latin typeface="Cambria Math" panose="02040503050406030204" pitchFamily="18" charset="0"/>
                          <a:ea typeface="Cambria Math" panose="02040503050406030204" pitchFamily="18" charset="0"/>
                        </a:rPr>
                        <m:t>𝜃</m:t>
                      </m:r>
                    </m:oMath>
                  </m:oMathPara>
                </a14:m>
                <a:endParaRPr lang="ja-JP" altLang="en-US"/>
              </a:p>
            </p:txBody>
          </p:sp>
        </mc:Choice>
        <mc:Fallback>
          <p:sp>
            <p:nvSpPr>
              <p:cNvPr id="18" name="テキスト ボックス 17">
                <a:extLst>
                  <a:ext uri="{FF2B5EF4-FFF2-40B4-BE49-F238E27FC236}">
                    <a16:creationId xmlns:a16="http://schemas.microsoft.com/office/drawing/2014/main" id="{27944276-BA97-C34B-36BE-012FD8A25AF5}"/>
                  </a:ext>
                </a:extLst>
              </p:cNvPr>
              <p:cNvSpPr txBox="1">
                <a:spLocks noRot="1" noChangeAspect="1" noMove="1" noResize="1" noEditPoints="1" noAdjustHandles="1" noChangeArrowheads="1" noChangeShapeType="1" noTextEdit="1"/>
              </p:cNvSpPr>
              <p:nvPr/>
            </p:nvSpPr>
            <p:spPr>
              <a:xfrm>
                <a:off x="6541234" y="1774093"/>
                <a:ext cx="548640" cy="369332"/>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9" name="テキスト ボックス 18">
                <a:extLst>
                  <a:ext uri="{FF2B5EF4-FFF2-40B4-BE49-F238E27FC236}">
                    <a16:creationId xmlns:a16="http://schemas.microsoft.com/office/drawing/2014/main" id="{E02896C8-AA84-B685-A900-771EB4F1370D}"/>
                  </a:ext>
                </a:extLst>
              </p:cNvPr>
              <p:cNvSpPr txBox="1"/>
              <p:nvPr/>
            </p:nvSpPr>
            <p:spPr>
              <a:xfrm>
                <a:off x="8200407" y="1910682"/>
                <a:ext cx="3160320" cy="391582"/>
              </a:xfrm>
              <a:prstGeom prst="rect">
                <a:avLst/>
              </a:prstGeom>
              <a:noFill/>
            </p:spPr>
            <p:txBody>
              <a:bodyPr wrap="square">
                <a:spAutoFit/>
              </a:bodyPr>
              <a:lstStyle/>
              <a:p>
                <a:pPr algn="r"/>
                <a:r>
                  <a:rPr lang="ja-JP" altLang="en-US">
                    <a:solidFill>
                      <a:schemeClr val="tx1"/>
                    </a:solidFill>
                  </a:rPr>
                  <a:t>散乱後の電子の運動量</a:t>
                </a:r>
                <a:r>
                  <a:rPr lang="en-US" altLang="ja-JP" dirty="0">
                    <a:solidFill>
                      <a:schemeClr val="tx1"/>
                    </a:solidFill>
                  </a:rPr>
                  <a:t>…</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a14:m>
                <a:endParaRPr lang="ja-JP" altLang="en-US">
                  <a:solidFill>
                    <a:schemeClr val="tx1"/>
                  </a:solidFill>
                </a:endParaRPr>
              </a:p>
            </p:txBody>
          </p:sp>
        </mc:Choice>
        <mc:Fallback>
          <p:sp>
            <p:nvSpPr>
              <p:cNvPr id="19" name="テキスト ボックス 18">
                <a:extLst>
                  <a:ext uri="{FF2B5EF4-FFF2-40B4-BE49-F238E27FC236}">
                    <a16:creationId xmlns:a16="http://schemas.microsoft.com/office/drawing/2014/main" id="{E02896C8-AA84-B685-A900-771EB4F1370D}"/>
                  </a:ext>
                </a:extLst>
              </p:cNvPr>
              <p:cNvSpPr txBox="1">
                <a:spLocks noRot="1" noChangeAspect="1" noMove="1" noResize="1" noEditPoints="1" noAdjustHandles="1" noChangeArrowheads="1" noChangeShapeType="1" noTextEdit="1"/>
              </p:cNvSpPr>
              <p:nvPr/>
            </p:nvSpPr>
            <p:spPr>
              <a:xfrm>
                <a:off x="8200407" y="1910682"/>
                <a:ext cx="3160320" cy="391582"/>
              </a:xfrm>
              <a:prstGeom prst="rect">
                <a:avLst/>
              </a:prstGeom>
              <a:blipFill>
                <a:blip r:embed="rId8"/>
                <a:stretch>
                  <a:fillRect t="-6250" b="-1875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0" name="テキスト ボックス 19">
                <a:extLst>
                  <a:ext uri="{FF2B5EF4-FFF2-40B4-BE49-F238E27FC236}">
                    <a16:creationId xmlns:a16="http://schemas.microsoft.com/office/drawing/2014/main" id="{B4F24EFC-76B6-6603-BE2F-E5AF7A5B3BF0}"/>
                  </a:ext>
                </a:extLst>
              </p:cNvPr>
              <p:cNvSpPr txBox="1"/>
              <p:nvPr/>
            </p:nvSpPr>
            <p:spPr>
              <a:xfrm>
                <a:off x="8228302" y="1643153"/>
                <a:ext cx="2730089" cy="369332"/>
              </a:xfrm>
              <a:prstGeom prst="rect">
                <a:avLst/>
              </a:prstGeom>
              <a:noFill/>
              <a:ln>
                <a:noFill/>
              </a:ln>
            </p:spPr>
            <p:txBody>
              <a:bodyPr wrap="square">
                <a:spAutoFit/>
              </a:bodyPr>
              <a:lstStyle/>
              <a:p>
                <a:pPr algn="r"/>
                <a:r>
                  <a:rPr lang="ja-JP" altLang="en-US">
                    <a:solidFill>
                      <a:schemeClr val="tx1"/>
                    </a:solidFill>
                  </a:rPr>
                  <a:t>入射電子の運動量</a:t>
                </a:r>
                <a:r>
                  <a:rPr lang="en-US" altLang="ja-JP" dirty="0">
                    <a:solidFill>
                      <a:schemeClr val="tx1"/>
                    </a:solidFill>
                  </a:rPr>
                  <a:t>… </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𝑖</m:t>
                        </m:r>
                      </m:sub>
                    </m:sSub>
                  </m:oMath>
                </a14:m>
                <a:endParaRPr lang="ja-JP" altLang="en-US">
                  <a:solidFill>
                    <a:schemeClr val="tx1"/>
                  </a:solidFill>
                </a:endParaRPr>
              </a:p>
            </p:txBody>
          </p:sp>
        </mc:Choice>
        <mc:Fallback>
          <p:sp>
            <p:nvSpPr>
              <p:cNvPr id="20" name="テキスト ボックス 19">
                <a:extLst>
                  <a:ext uri="{FF2B5EF4-FFF2-40B4-BE49-F238E27FC236}">
                    <a16:creationId xmlns:a16="http://schemas.microsoft.com/office/drawing/2014/main" id="{B4F24EFC-76B6-6603-BE2F-E5AF7A5B3BF0}"/>
                  </a:ext>
                </a:extLst>
              </p:cNvPr>
              <p:cNvSpPr txBox="1">
                <a:spLocks noRot="1" noChangeAspect="1" noMove="1" noResize="1" noEditPoints="1" noAdjustHandles="1" noChangeArrowheads="1" noChangeShapeType="1" noTextEdit="1"/>
              </p:cNvSpPr>
              <p:nvPr/>
            </p:nvSpPr>
            <p:spPr>
              <a:xfrm>
                <a:off x="8228302" y="1643153"/>
                <a:ext cx="2730089" cy="369332"/>
              </a:xfrm>
              <a:prstGeom prst="rect">
                <a:avLst/>
              </a:prstGeom>
              <a:blipFill>
                <a:blip r:embed="rId9"/>
                <a:stretch>
                  <a:fillRect t="-6667" b="-26667"/>
                </a:stretch>
              </a:blipFill>
              <a:ln>
                <a:noFill/>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1" name="テキスト ボックス 20">
                <a:extLst>
                  <a:ext uri="{FF2B5EF4-FFF2-40B4-BE49-F238E27FC236}">
                    <a16:creationId xmlns:a16="http://schemas.microsoft.com/office/drawing/2014/main" id="{FE5A1324-90F5-5979-943D-1D2AAE22209D}"/>
                  </a:ext>
                </a:extLst>
              </p:cNvPr>
              <p:cNvSpPr txBox="1"/>
              <p:nvPr/>
            </p:nvSpPr>
            <p:spPr>
              <a:xfrm>
                <a:off x="8341332" y="1356641"/>
                <a:ext cx="2098899" cy="369332"/>
              </a:xfrm>
              <a:prstGeom prst="rect">
                <a:avLst/>
              </a:prstGeom>
              <a:noFill/>
              <a:ln>
                <a:noFill/>
              </a:ln>
            </p:spPr>
            <p:txBody>
              <a:bodyPr wrap="square">
                <a:spAutoFit/>
              </a:bodyPr>
              <a:lstStyle/>
              <a:p>
                <a:pPr algn="r"/>
                <a:r>
                  <a:rPr lang="ja-JP" altLang="en-US">
                    <a:solidFill>
                      <a:schemeClr val="tx1"/>
                    </a:solidFill>
                  </a:rPr>
                  <a:t>レーザー電場</a:t>
                </a:r>
                <a:r>
                  <a:rPr lang="en-US" altLang="ja-JP" dirty="0">
                    <a:solidFill>
                      <a:schemeClr val="tx1"/>
                    </a:solidFill>
                  </a:rPr>
                  <a:t>… </a:t>
                </a:r>
                <a14:m>
                  <m:oMath xmlns:m="http://schemas.openxmlformats.org/officeDocument/2006/math">
                    <m:r>
                      <a:rPr lang="en-US" altLang="ja-JP" b="0" i="1" smtClean="0">
                        <a:solidFill>
                          <a:schemeClr val="tx1"/>
                        </a:solidFill>
                        <a:latin typeface="Cambria Math" panose="02040503050406030204" pitchFamily="18" charset="0"/>
                      </a:rPr>
                      <m:t>𝐹</m:t>
                    </m:r>
                  </m:oMath>
                </a14:m>
                <a:endParaRPr lang="ja-JP" altLang="en-US">
                  <a:solidFill>
                    <a:schemeClr val="tx1"/>
                  </a:solidFill>
                </a:endParaRPr>
              </a:p>
            </p:txBody>
          </p:sp>
        </mc:Choice>
        <mc:Fallback>
          <p:sp>
            <p:nvSpPr>
              <p:cNvPr id="21" name="テキスト ボックス 20">
                <a:extLst>
                  <a:ext uri="{FF2B5EF4-FFF2-40B4-BE49-F238E27FC236}">
                    <a16:creationId xmlns:a16="http://schemas.microsoft.com/office/drawing/2014/main" id="{FE5A1324-90F5-5979-943D-1D2AAE22209D}"/>
                  </a:ext>
                </a:extLst>
              </p:cNvPr>
              <p:cNvSpPr txBox="1">
                <a:spLocks noRot="1" noChangeAspect="1" noMove="1" noResize="1" noEditPoints="1" noAdjustHandles="1" noChangeArrowheads="1" noChangeShapeType="1" noTextEdit="1"/>
              </p:cNvSpPr>
              <p:nvPr/>
            </p:nvSpPr>
            <p:spPr>
              <a:xfrm>
                <a:off x="8341332" y="1356641"/>
                <a:ext cx="2098899" cy="369332"/>
              </a:xfrm>
              <a:prstGeom prst="rect">
                <a:avLst/>
              </a:prstGeom>
              <a:blipFill>
                <a:blip r:embed="rId10"/>
                <a:stretch>
                  <a:fillRect t="-10345" b="-27586"/>
                </a:stretch>
              </a:blipFill>
              <a:ln>
                <a:noFill/>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2" name="テキスト ボックス 21">
                <a:extLst>
                  <a:ext uri="{FF2B5EF4-FFF2-40B4-BE49-F238E27FC236}">
                    <a16:creationId xmlns:a16="http://schemas.microsoft.com/office/drawing/2014/main" id="{2B4453C1-4E33-56F3-8B1D-F6F0047173C8}"/>
                  </a:ext>
                </a:extLst>
              </p:cNvPr>
              <p:cNvSpPr txBox="1"/>
              <p:nvPr/>
            </p:nvSpPr>
            <p:spPr>
              <a:xfrm>
                <a:off x="8348585" y="2204366"/>
                <a:ext cx="1326418" cy="369332"/>
              </a:xfrm>
              <a:prstGeom prst="rect">
                <a:avLst/>
              </a:prstGeom>
              <a:noFill/>
            </p:spPr>
            <p:txBody>
              <a:bodyPr wrap="square">
                <a:spAutoFit/>
              </a:bodyPr>
              <a:lstStyle/>
              <a:p>
                <a:pPr algn="r"/>
                <a:r>
                  <a:rPr lang="ja-JP" altLang="en-US"/>
                  <a:t>散乱角</a:t>
                </a:r>
                <a:r>
                  <a:rPr lang="en-US" altLang="ja-JP" dirty="0">
                    <a:solidFill>
                      <a:schemeClr val="tx1"/>
                    </a:solidFill>
                  </a:rPr>
                  <a:t>…</a:t>
                </a:r>
                <a14:m>
                  <m:oMath xmlns:m="http://schemas.openxmlformats.org/officeDocument/2006/math">
                    <m:r>
                      <a:rPr lang="en-US" altLang="ja-JP" i="1">
                        <a:latin typeface="Cambria Math" panose="02040503050406030204" pitchFamily="18" charset="0"/>
                        <a:ea typeface="Cambria Math" panose="02040503050406030204" pitchFamily="18" charset="0"/>
                      </a:rPr>
                      <m:t>𝜃</m:t>
                    </m:r>
                  </m:oMath>
                </a14:m>
                <a:endParaRPr lang="ja-JP" altLang="en-US"/>
              </a:p>
            </p:txBody>
          </p:sp>
        </mc:Choice>
        <mc:Fallback>
          <p:sp>
            <p:nvSpPr>
              <p:cNvPr id="22" name="テキスト ボックス 21">
                <a:extLst>
                  <a:ext uri="{FF2B5EF4-FFF2-40B4-BE49-F238E27FC236}">
                    <a16:creationId xmlns:a16="http://schemas.microsoft.com/office/drawing/2014/main" id="{2B4453C1-4E33-56F3-8B1D-F6F0047173C8}"/>
                  </a:ext>
                </a:extLst>
              </p:cNvPr>
              <p:cNvSpPr txBox="1">
                <a:spLocks noRot="1" noChangeAspect="1" noMove="1" noResize="1" noEditPoints="1" noAdjustHandles="1" noChangeArrowheads="1" noChangeShapeType="1" noTextEdit="1"/>
              </p:cNvSpPr>
              <p:nvPr/>
            </p:nvSpPr>
            <p:spPr>
              <a:xfrm>
                <a:off x="8348585" y="2204366"/>
                <a:ext cx="1326418" cy="369332"/>
              </a:xfrm>
              <a:prstGeom prst="rect">
                <a:avLst/>
              </a:prstGeom>
              <a:blipFill>
                <a:blip r:embed="rId11"/>
                <a:stretch>
                  <a:fillRect t="-6667" b="-26667"/>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3" name="テキスト ボックス 22">
                <a:extLst>
                  <a:ext uri="{FF2B5EF4-FFF2-40B4-BE49-F238E27FC236}">
                    <a16:creationId xmlns:a16="http://schemas.microsoft.com/office/drawing/2014/main" id="{0D32BA43-4B78-8151-B5F8-F1804C2F8F8C}"/>
                  </a:ext>
                </a:extLst>
              </p:cNvPr>
              <p:cNvSpPr txBox="1"/>
              <p:nvPr/>
            </p:nvSpPr>
            <p:spPr>
              <a:xfrm>
                <a:off x="6613337" y="3911799"/>
                <a:ext cx="9144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a:latin typeface="Cambria Math" panose="02040503050406030204" pitchFamily="18" charset="0"/>
                          <a:ea typeface="Cambria Math" panose="02040503050406030204" pitchFamily="18" charset="0"/>
                        </a:rPr>
                        <m:t>𝐹</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r>
                        <a:rPr lang="en-US" altLang="ja-JP" sz="2000" i="1">
                          <a:latin typeface="Cambria Math" panose="02040503050406030204" pitchFamily="18" charset="0"/>
                          <a:ea typeface="Cambria Math" panose="02040503050406030204" pitchFamily="18" charset="0"/>
                        </a:rPr>
                        <m:t>)</m:t>
                      </m:r>
                      <m:r>
                        <m:rPr>
                          <m:nor/>
                        </m:rPr>
                        <a:rPr lang="ja-JP" altLang="en-US" sz="2000"/>
                        <m:t> </m:t>
                      </m:r>
                    </m:oMath>
                  </m:oMathPara>
                </a14:m>
                <a:endParaRPr lang="ja-JP" altLang="en-US" sz="2000"/>
              </a:p>
            </p:txBody>
          </p:sp>
        </mc:Choice>
        <mc:Fallback>
          <p:sp>
            <p:nvSpPr>
              <p:cNvPr id="23" name="テキスト ボックス 22">
                <a:extLst>
                  <a:ext uri="{FF2B5EF4-FFF2-40B4-BE49-F238E27FC236}">
                    <a16:creationId xmlns:a16="http://schemas.microsoft.com/office/drawing/2014/main" id="{0D32BA43-4B78-8151-B5F8-F1804C2F8F8C}"/>
                  </a:ext>
                </a:extLst>
              </p:cNvPr>
              <p:cNvSpPr txBox="1">
                <a:spLocks noRot="1" noChangeAspect="1" noMove="1" noResize="1" noEditPoints="1" noAdjustHandles="1" noChangeArrowheads="1" noChangeShapeType="1" noTextEdit="1"/>
              </p:cNvSpPr>
              <p:nvPr/>
            </p:nvSpPr>
            <p:spPr>
              <a:xfrm>
                <a:off x="6613337" y="3911799"/>
                <a:ext cx="914400" cy="400110"/>
              </a:xfrm>
              <a:prstGeom prst="rect">
                <a:avLst/>
              </a:prstGeom>
              <a:blipFill>
                <a:blip r:embed="rId12"/>
                <a:stretch>
                  <a:fillRect t="-9375" b="-2500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9" name="字幕 2">
                <a:extLst>
                  <a:ext uri="{FF2B5EF4-FFF2-40B4-BE49-F238E27FC236}">
                    <a16:creationId xmlns:a16="http://schemas.microsoft.com/office/drawing/2014/main" id="{82F10690-FED0-DF32-BA1A-6BB0EBE6DFED}"/>
                  </a:ext>
                </a:extLst>
              </p:cNvPr>
              <p:cNvSpPr>
                <a:spLocks noGrp="1"/>
              </p:cNvSpPr>
              <p:nvPr>
                <p:ph type="subTitle" idx="1"/>
              </p:nvPr>
            </p:nvSpPr>
            <p:spPr>
              <a:xfrm>
                <a:off x="622818" y="4157295"/>
                <a:ext cx="5652476" cy="1039905"/>
              </a:xfrm>
            </p:spPr>
            <p:txBody>
              <a:bodyPr>
                <a:normAutofit/>
              </a:bodyPr>
              <a:lstStyle/>
              <a:p>
                <a:pPr algn="l"/>
                <a:r>
                  <a:rPr kumimoji="1" lang="ja-JP" altLang="en-US" sz="2000"/>
                  <a:t>時刻</a:t>
                </a:r>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𝑡</m:t>
                        </m:r>
                      </m:e>
                      <m:sub>
                        <m:r>
                          <a:rPr lang="en-US" altLang="ja-JP" sz="2000" b="0" i="1" smtClean="0">
                            <a:latin typeface="Cambria Math" panose="02040503050406030204" pitchFamily="18" charset="0"/>
                          </a:rPr>
                          <m:t>𝑖</m:t>
                        </m:r>
                      </m:sub>
                    </m:sSub>
                  </m:oMath>
                </a14:m>
                <a:r>
                  <a:rPr kumimoji="1" lang="ja-JP" altLang="en-US" sz="2000"/>
                  <a:t>でイオン化した電子は時刻</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𝑡</m:t>
                        </m:r>
                      </m:e>
                      <m:sub>
                        <m:r>
                          <a:rPr lang="en-US" altLang="ja-JP" sz="2000" b="0" i="1" smtClean="0">
                            <a:latin typeface="Cambria Math" panose="02040503050406030204" pitchFamily="18" charset="0"/>
                          </a:rPr>
                          <m:t>𝑓</m:t>
                        </m:r>
                      </m:sub>
                    </m:sSub>
                  </m:oMath>
                </a14:m>
                <a:r>
                  <a:rPr kumimoji="1" lang="ja-JP" altLang="en-US" sz="2000"/>
                  <a:t>で再衝突し、</a:t>
                </a:r>
                <a:endParaRPr kumimoji="1" lang="en-US" altLang="ja-JP" sz="2000" dirty="0"/>
              </a:p>
              <a:p>
                <a:pPr algn="l"/>
                <a:r>
                  <a:rPr lang="ja-JP" altLang="en-US" sz="2000"/>
                  <a:t>一定の方向に散乱する</a:t>
                </a:r>
                <a:r>
                  <a:rPr kumimoji="1" lang="ja-JP" altLang="en-US" sz="2000"/>
                  <a:t>。</a:t>
                </a:r>
                <a:endParaRPr kumimoji="1" lang="en-US" altLang="ja-JP" sz="2000" dirty="0"/>
              </a:p>
            </p:txBody>
          </p:sp>
        </mc:Choice>
        <mc:Fallback>
          <p:sp>
            <p:nvSpPr>
              <p:cNvPr id="29" name="字幕 2">
                <a:extLst>
                  <a:ext uri="{FF2B5EF4-FFF2-40B4-BE49-F238E27FC236}">
                    <a16:creationId xmlns:a16="http://schemas.microsoft.com/office/drawing/2014/main" id="{82F10690-FED0-DF32-BA1A-6BB0EBE6DFED}"/>
                  </a:ext>
                </a:extLst>
              </p:cNvPr>
              <p:cNvSpPr>
                <a:spLocks noGrp="1" noRot="1" noChangeAspect="1" noMove="1" noResize="1" noEditPoints="1" noAdjustHandles="1" noChangeArrowheads="1" noChangeShapeType="1" noTextEdit="1"/>
              </p:cNvSpPr>
              <p:nvPr>
                <p:ph type="subTitle" idx="1"/>
              </p:nvPr>
            </p:nvSpPr>
            <p:spPr>
              <a:xfrm>
                <a:off x="622818" y="4157295"/>
                <a:ext cx="5652476" cy="1039905"/>
              </a:xfrm>
              <a:blipFill>
                <a:blip r:embed="rId13"/>
                <a:stretch>
                  <a:fillRect l="-897" t="-4819" r="-112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 name="字幕 2">
                <a:extLst>
                  <a:ext uri="{FF2B5EF4-FFF2-40B4-BE49-F238E27FC236}">
                    <a16:creationId xmlns:a16="http://schemas.microsoft.com/office/drawing/2014/main" id="{1309FF9B-ECF3-986A-7C95-09DFE31F10B7}"/>
                  </a:ext>
                </a:extLst>
              </p:cNvPr>
              <p:cNvSpPr txBox="1">
                <a:spLocks/>
              </p:cNvSpPr>
              <p:nvPr/>
            </p:nvSpPr>
            <p:spPr>
              <a:xfrm>
                <a:off x="656465" y="5437851"/>
                <a:ext cx="5652476" cy="103990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イオン化時刻</a:t>
                </a:r>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𝑡</m:t>
                        </m:r>
                      </m:e>
                      <m:sub>
                        <m:r>
                          <a:rPr lang="en-US" altLang="ja-JP" sz="2000" i="1" smtClean="0">
                            <a:latin typeface="Cambria Math" panose="02040503050406030204" pitchFamily="18" charset="0"/>
                          </a:rPr>
                          <m:t>𝑖</m:t>
                        </m:r>
                      </m:sub>
                    </m:sSub>
                  </m:oMath>
                </a14:m>
                <a:r>
                  <a:rPr lang="ja-JP" altLang="en-US" sz="2000"/>
                  <a:t>によって、再衝突時刻</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𝑡</m:t>
                        </m:r>
                      </m:e>
                      <m:sub>
                        <m:r>
                          <a:rPr lang="en-US" altLang="ja-JP" sz="2000" i="1">
                            <a:latin typeface="Cambria Math" panose="02040503050406030204" pitchFamily="18" charset="0"/>
                          </a:rPr>
                          <m:t>𝑓</m:t>
                        </m:r>
                      </m:sub>
                    </m:sSub>
                  </m:oMath>
                </a14:m>
                <a:r>
                  <a:rPr lang="ja-JP" altLang="en-US" sz="2000"/>
                  <a:t>および再衝突時の運動量</a:t>
                </a:r>
                <a14:m>
                  <m:oMath xmlns:m="http://schemas.openxmlformats.org/officeDocument/2006/math">
                    <m:sSub>
                      <m:sSubPr>
                        <m:ctrlPr>
                          <a:rPr lang="en-US" altLang="ja-JP" sz="2000" i="1">
                            <a:latin typeface="Cambria Math" panose="02040503050406030204" pitchFamily="18" charset="0"/>
                          </a:rPr>
                        </m:ctrlPr>
                      </m:sSubPr>
                      <m:e>
                        <m:r>
                          <a:rPr lang="en-US" altLang="ja-JP" sz="2000" b="1" i="1">
                            <a:latin typeface="Cambria Math" panose="02040503050406030204" pitchFamily="18" charset="0"/>
                          </a:rPr>
                          <m:t>𝒖</m:t>
                        </m:r>
                      </m:e>
                      <m:sub>
                        <m:r>
                          <a:rPr lang="en-US" altLang="ja-JP" sz="2000" i="1">
                            <a:latin typeface="Cambria Math" panose="02040503050406030204" pitchFamily="18" charset="0"/>
                          </a:rPr>
                          <m:t>𝑖</m:t>
                        </m:r>
                      </m:sub>
                    </m:sSub>
                  </m:oMath>
                </a14:m>
                <a:r>
                  <a:rPr lang="ja-JP" altLang="en-US" sz="2000"/>
                  <a:t>は異なる。</a:t>
                </a:r>
                <a:endParaRPr lang="en-US" altLang="ja-JP" sz="2000" dirty="0"/>
              </a:p>
            </p:txBody>
          </p:sp>
        </mc:Choice>
        <mc:Fallback>
          <p:sp>
            <p:nvSpPr>
              <p:cNvPr id="3" name="字幕 2">
                <a:extLst>
                  <a:ext uri="{FF2B5EF4-FFF2-40B4-BE49-F238E27FC236}">
                    <a16:creationId xmlns:a16="http://schemas.microsoft.com/office/drawing/2014/main" id="{1309FF9B-ECF3-986A-7C95-09DFE31F10B7}"/>
                  </a:ext>
                </a:extLst>
              </p:cNvPr>
              <p:cNvSpPr txBox="1">
                <a:spLocks noRot="1" noChangeAspect="1" noMove="1" noResize="1" noEditPoints="1" noAdjustHandles="1" noChangeArrowheads="1" noChangeShapeType="1" noTextEdit="1"/>
              </p:cNvSpPr>
              <p:nvPr/>
            </p:nvSpPr>
            <p:spPr>
              <a:xfrm>
                <a:off x="656465" y="5437851"/>
                <a:ext cx="5652476" cy="1039905"/>
              </a:xfrm>
              <a:prstGeom prst="rect">
                <a:avLst/>
              </a:prstGeom>
              <a:blipFill>
                <a:blip r:embed="rId14"/>
                <a:stretch>
                  <a:fillRect l="-1121" t="-4819" r="-112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652539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37BEC93-592A-AB74-A15D-75D3BE292C4C}"/>
              </a:ext>
            </a:extLst>
          </p:cNvPr>
          <p:cNvPicPr>
            <a:picLocks noChangeAspect="1"/>
          </p:cNvPicPr>
          <p:nvPr/>
        </p:nvPicPr>
        <p:blipFill>
          <a:blip r:embed="rId2"/>
          <a:stretch>
            <a:fillRect/>
          </a:stretch>
        </p:blipFill>
        <p:spPr>
          <a:xfrm>
            <a:off x="4422252" y="1404859"/>
            <a:ext cx="4683044" cy="1537716"/>
          </a:xfrm>
          <a:prstGeom prst="rect">
            <a:avLst/>
          </a:prstGeom>
        </p:spPr>
      </p:pic>
      <p:sp>
        <p:nvSpPr>
          <p:cNvPr id="14" name="タイトル 1">
            <a:extLst>
              <a:ext uri="{FF2B5EF4-FFF2-40B4-BE49-F238E27FC236}">
                <a16:creationId xmlns:a16="http://schemas.microsoft.com/office/drawing/2014/main" id="{9FEA1CE9-F16A-0C5D-8499-A52B69F7B480}"/>
              </a:ext>
            </a:extLst>
          </p:cNvPr>
          <p:cNvSpPr txBox="1">
            <a:spLocks/>
          </p:cNvSpPr>
          <p:nvPr/>
        </p:nvSpPr>
        <p:spPr>
          <a:xfrm>
            <a:off x="290944" y="443345"/>
            <a:ext cx="4466149"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800"/>
              <a:t>序論</a:t>
            </a:r>
            <a:r>
              <a:rPr lang="en-US" altLang="ja-JP" sz="2800" dirty="0"/>
              <a:t>~Caustic</a:t>
            </a:r>
            <a:r>
              <a:rPr lang="ja-JP" altLang="en-US" sz="2800"/>
              <a:t>とは</a:t>
            </a:r>
          </a:p>
        </p:txBody>
      </p:sp>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82E5BCF5-A188-3ED2-048C-82831895C60E}"/>
                  </a:ext>
                </a:extLst>
              </p:cNvPr>
              <p:cNvSpPr txBox="1"/>
              <p:nvPr/>
            </p:nvSpPr>
            <p:spPr>
              <a:xfrm>
                <a:off x="9031680" y="1981934"/>
                <a:ext cx="3160320" cy="391582"/>
              </a:xfrm>
              <a:prstGeom prst="rect">
                <a:avLst/>
              </a:prstGeom>
              <a:noFill/>
            </p:spPr>
            <p:txBody>
              <a:bodyPr wrap="square">
                <a:spAutoFit/>
              </a:bodyPr>
              <a:lstStyle/>
              <a:p>
                <a:pPr algn="r"/>
                <a:r>
                  <a:rPr lang="ja-JP" altLang="en-US">
                    <a:solidFill>
                      <a:schemeClr val="tx1"/>
                    </a:solidFill>
                  </a:rPr>
                  <a:t>散乱後の電子の運動量</a:t>
                </a:r>
                <a:r>
                  <a:rPr lang="en-US" altLang="ja-JP" dirty="0">
                    <a:solidFill>
                      <a:schemeClr val="tx1"/>
                    </a:solidFill>
                  </a:rPr>
                  <a:t>…</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a14:m>
                <a:endParaRPr lang="ja-JP" altLang="en-US">
                  <a:solidFill>
                    <a:schemeClr val="tx1"/>
                  </a:solidFill>
                </a:endParaRPr>
              </a:p>
            </p:txBody>
          </p:sp>
        </mc:Choice>
        <mc:Fallback xmlns="">
          <p:sp>
            <p:nvSpPr>
              <p:cNvPr id="15" name="テキスト ボックス 14">
                <a:extLst>
                  <a:ext uri="{FF2B5EF4-FFF2-40B4-BE49-F238E27FC236}">
                    <a16:creationId xmlns:a16="http://schemas.microsoft.com/office/drawing/2014/main" id="{82E5BCF5-A188-3ED2-048C-82831895C60E}"/>
                  </a:ext>
                </a:extLst>
              </p:cNvPr>
              <p:cNvSpPr txBox="1">
                <a:spLocks noRot="1" noChangeAspect="1" noMove="1" noResize="1" noEditPoints="1" noAdjustHandles="1" noChangeArrowheads="1" noChangeShapeType="1" noTextEdit="1"/>
              </p:cNvSpPr>
              <p:nvPr/>
            </p:nvSpPr>
            <p:spPr>
              <a:xfrm>
                <a:off x="9031680" y="1981934"/>
                <a:ext cx="3160320" cy="391582"/>
              </a:xfrm>
              <a:prstGeom prst="rect">
                <a:avLst/>
              </a:prstGeom>
              <a:blipFill>
                <a:blip r:embed="rId3"/>
                <a:stretch>
                  <a:fillRect t="-6452" b="-1935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B5FD8057-34D6-4455-7AB4-E915D26AA8D0}"/>
                  </a:ext>
                </a:extLst>
              </p:cNvPr>
              <p:cNvSpPr txBox="1"/>
              <p:nvPr/>
            </p:nvSpPr>
            <p:spPr>
              <a:xfrm>
                <a:off x="9059575" y="1714405"/>
                <a:ext cx="2730089" cy="369332"/>
              </a:xfrm>
              <a:prstGeom prst="rect">
                <a:avLst/>
              </a:prstGeom>
              <a:noFill/>
              <a:ln>
                <a:noFill/>
              </a:ln>
            </p:spPr>
            <p:txBody>
              <a:bodyPr wrap="square">
                <a:spAutoFit/>
              </a:bodyPr>
              <a:lstStyle/>
              <a:p>
                <a:pPr algn="r"/>
                <a:r>
                  <a:rPr lang="ja-JP" altLang="en-US">
                    <a:solidFill>
                      <a:schemeClr val="tx1"/>
                    </a:solidFill>
                  </a:rPr>
                  <a:t>入射電子の運動量</a:t>
                </a:r>
                <a:r>
                  <a:rPr lang="en-US" altLang="ja-JP" dirty="0">
                    <a:solidFill>
                      <a:schemeClr val="tx1"/>
                    </a:solidFill>
                  </a:rPr>
                  <a:t>… </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𝑖</m:t>
                        </m:r>
                      </m:sub>
                    </m:sSub>
                  </m:oMath>
                </a14:m>
                <a:endParaRPr lang="ja-JP" altLang="en-US">
                  <a:solidFill>
                    <a:schemeClr val="tx1"/>
                  </a:solidFill>
                </a:endParaRPr>
              </a:p>
            </p:txBody>
          </p:sp>
        </mc:Choice>
        <mc:Fallback xmlns="">
          <p:sp>
            <p:nvSpPr>
              <p:cNvPr id="16" name="テキスト ボックス 15">
                <a:extLst>
                  <a:ext uri="{FF2B5EF4-FFF2-40B4-BE49-F238E27FC236}">
                    <a16:creationId xmlns:a16="http://schemas.microsoft.com/office/drawing/2014/main" id="{B5FD8057-34D6-4455-7AB4-E915D26AA8D0}"/>
                  </a:ext>
                </a:extLst>
              </p:cNvPr>
              <p:cNvSpPr txBox="1">
                <a:spLocks noRot="1" noChangeAspect="1" noMove="1" noResize="1" noEditPoints="1" noAdjustHandles="1" noChangeArrowheads="1" noChangeShapeType="1" noTextEdit="1"/>
              </p:cNvSpPr>
              <p:nvPr/>
            </p:nvSpPr>
            <p:spPr>
              <a:xfrm>
                <a:off x="9059575" y="1714405"/>
                <a:ext cx="2730089" cy="369332"/>
              </a:xfrm>
              <a:prstGeom prst="rect">
                <a:avLst/>
              </a:prstGeom>
              <a:blipFill>
                <a:blip r:embed="rId4"/>
                <a:stretch>
                  <a:fillRect t="-6452" b="-22581"/>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3C17FEE9-9C63-CECB-79A1-5910BA424171}"/>
                  </a:ext>
                </a:extLst>
              </p:cNvPr>
              <p:cNvSpPr txBox="1"/>
              <p:nvPr/>
            </p:nvSpPr>
            <p:spPr>
              <a:xfrm>
                <a:off x="9172605" y="1427893"/>
                <a:ext cx="2098899" cy="369332"/>
              </a:xfrm>
              <a:prstGeom prst="rect">
                <a:avLst/>
              </a:prstGeom>
              <a:noFill/>
              <a:ln>
                <a:noFill/>
              </a:ln>
            </p:spPr>
            <p:txBody>
              <a:bodyPr wrap="square">
                <a:spAutoFit/>
              </a:bodyPr>
              <a:lstStyle/>
              <a:p>
                <a:pPr algn="r"/>
                <a:r>
                  <a:rPr lang="ja-JP" altLang="en-US">
                    <a:solidFill>
                      <a:schemeClr val="tx1"/>
                    </a:solidFill>
                  </a:rPr>
                  <a:t>レーザー電場</a:t>
                </a:r>
                <a:r>
                  <a:rPr lang="en-US" altLang="ja-JP" dirty="0">
                    <a:solidFill>
                      <a:schemeClr val="tx1"/>
                    </a:solidFill>
                  </a:rPr>
                  <a:t>… </a:t>
                </a:r>
                <a14:m>
                  <m:oMath xmlns:m="http://schemas.openxmlformats.org/officeDocument/2006/math">
                    <m:r>
                      <a:rPr lang="en-US" altLang="ja-JP" b="0" i="1" smtClean="0">
                        <a:solidFill>
                          <a:schemeClr val="tx1"/>
                        </a:solidFill>
                        <a:latin typeface="Cambria Math" panose="02040503050406030204" pitchFamily="18" charset="0"/>
                      </a:rPr>
                      <m:t>𝐹</m:t>
                    </m:r>
                  </m:oMath>
                </a14:m>
                <a:endParaRPr lang="ja-JP" altLang="en-US">
                  <a:solidFill>
                    <a:schemeClr val="tx1"/>
                  </a:solidFill>
                </a:endParaRPr>
              </a:p>
            </p:txBody>
          </p:sp>
        </mc:Choice>
        <mc:Fallback xmlns="">
          <p:sp>
            <p:nvSpPr>
              <p:cNvPr id="17" name="テキスト ボックス 16">
                <a:extLst>
                  <a:ext uri="{FF2B5EF4-FFF2-40B4-BE49-F238E27FC236}">
                    <a16:creationId xmlns:a16="http://schemas.microsoft.com/office/drawing/2014/main" id="{3C17FEE9-9C63-CECB-79A1-5910BA424171}"/>
                  </a:ext>
                </a:extLst>
              </p:cNvPr>
              <p:cNvSpPr txBox="1">
                <a:spLocks noRot="1" noChangeAspect="1" noMove="1" noResize="1" noEditPoints="1" noAdjustHandles="1" noChangeArrowheads="1" noChangeShapeType="1" noTextEdit="1"/>
              </p:cNvSpPr>
              <p:nvPr/>
            </p:nvSpPr>
            <p:spPr>
              <a:xfrm>
                <a:off x="9172605" y="1427893"/>
                <a:ext cx="2098899" cy="369332"/>
              </a:xfrm>
              <a:prstGeom prst="rect">
                <a:avLst/>
              </a:prstGeom>
              <a:blipFill>
                <a:blip r:embed="rId5"/>
                <a:stretch>
                  <a:fillRect t="-6667" b="-26667"/>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255BE42B-40CD-BC68-C1D2-99D1012A8C7F}"/>
                  </a:ext>
                </a:extLst>
              </p:cNvPr>
              <p:cNvSpPr txBox="1"/>
              <p:nvPr/>
            </p:nvSpPr>
            <p:spPr>
              <a:xfrm>
                <a:off x="6283818" y="1179045"/>
                <a:ext cx="54864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b="0" i="1" smtClean="0">
                          <a:solidFill>
                            <a:schemeClr val="tx1"/>
                          </a:solidFill>
                          <a:latin typeface="Cambria Math" panose="02040503050406030204" pitchFamily="18" charset="0"/>
                        </a:rPr>
                        <m:t>𝐹</m:t>
                      </m:r>
                    </m:oMath>
                  </m:oMathPara>
                </a14:m>
                <a:endParaRPr lang="ja-JP" altLang="en-US"/>
              </a:p>
            </p:txBody>
          </p:sp>
        </mc:Choice>
        <mc:Fallback xmlns="">
          <p:sp>
            <p:nvSpPr>
              <p:cNvPr id="19" name="テキスト ボックス 18">
                <a:extLst>
                  <a:ext uri="{FF2B5EF4-FFF2-40B4-BE49-F238E27FC236}">
                    <a16:creationId xmlns:a16="http://schemas.microsoft.com/office/drawing/2014/main" id="{255BE42B-40CD-BC68-C1D2-99D1012A8C7F}"/>
                  </a:ext>
                </a:extLst>
              </p:cNvPr>
              <p:cNvSpPr txBox="1">
                <a:spLocks noRot="1" noChangeAspect="1" noMove="1" noResize="1" noEditPoints="1" noAdjustHandles="1" noChangeArrowheads="1" noChangeShapeType="1" noTextEdit="1"/>
              </p:cNvSpPr>
              <p:nvPr/>
            </p:nvSpPr>
            <p:spPr>
              <a:xfrm>
                <a:off x="6283818" y="1179045"/>
                <a:ext cx="548640" cy="369332"/>
              </a:xfrm>
              <a:prstGeom prst="rect">
                <a:avLst/>
              </a:prstGeom>
              <a:blipFill>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649A6CD9-E420-3DEE-D9C1-0C00EC79218B}"/>
                  </a:ext>
                </a:extLst>
              </p:cNvPr>
              <p:cNvSpPr txBox="1"/>
              <p:nvPr/>
            </p:nvSpPr>
            <p:spPr>
              <a:xfrm>
                <a:off x="7320138" y="2495781"/>
                <a:ext cx="40233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𝑖</m:t>
                          </m:r>
                        </m:sub>
                      </m:sSub>
                    </m:oMath>
                  </m:oMathPara>
                </a14:m>
                <a:endParaRPr lang="ja-JP" altLang="en-US"/>
              </a:p>
            </p:txBody>
          </p:sp>
        </mc:Choice>
        <mc:Fallback xmlns="">
          <p:sp>
            <p:nvSpPr>
              <p:cNvPr id="21" name="テキスト ボックス 20">
                <a:extLst>
                  <a:ext uri="{FF2B5EF4-FFF2-40B4-BE49-F238E27FC236}">
                    <a16:creationId xmlns:a16="http://schemas.microsoft.com/office/drawing/2014/main" id="{649A6CD9-E420-3DEE-D9C1-0C00EC79218B}"/>
                  </a:ext>
                </a:extLst>
              </p:cNvPr>
              <p:cNvSpPr txBox="1">
                <a:spLocks noRot="1" noChangeAspect="1" noMove="1" noResize="1" noEditPoints="1" noAdjustHandles="1" noChangeArrowheads="1" noChangeShapeType="1" noTextEdit="1"/>
              </p:cNvSpPr>
              <p:nvPr/>
            </p:nvSpPr>
            <p:spPr>
              <a:xfrm>
                <a:off x="7320138" y="2495781"/>
                <a:ext cx="402336" cy="369332"/>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669B9C5A-D564-6F3B-B226-4D8D4CAF8BCA}"/>
                  </a:ext>
                </a:extLst>
              </p:cNvPr>
              <p:cNvSpPr txBox="1"/>
              <p:nvPr/>
            </p:nvSpPr>
            <p:spPr>
              <a:xfrm>
                <a:off x="7088490" y="1606832"/>
                <a:ext cx="548640" cy="3915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m:oMathPara>
                </a14:m>
                <a:endParaRPr lang="ja-JP" altLang="en-US"/>
              </a:p>
            </p:txBody>
          </p:sp>
        </mc:Choice>
        <mc:Fallback xmlns="">
          <p:sp>
            <p:nvSpPr>
              <p:cNvPr id="23" name="テキスト ボックス 22">
                <a:extLst>
                  <a:ext uri="{FF2B5EF4-FFF2-40B4-BE49-F238E27FC236}">
                    <a16:creationId xmlns:a16="http://schemas.microsoft.com/office/drawing/2014/main" id="{669B9C5A-D564-6F3B-B226-4D8D4CAF8BCA}"/>
                  </a:ext>
                </a:extLst>
              </p:cNvPr>
              <p:cNvSpPr txBox="1">
                <a:spLocks noRot="1" noChangeAspect="1" noMove="1" noResize="1" noEditPoints="1" noAdjustHandles="1" noChangeArrowheads="1" noChangeShapeType="1" noTextEdit="1"/>
              </p:cNvSpPr>
              <p:nvPr/>
            </p:nvSpPr>
            <p:spPr>
              <a:xfrm>
                <a:off x="7088490" y="1606832"/>
                <a:ext cx="548640" cy="391582"/>
              </a:xfrm>
              <a:prstGeom prst="rect">
                <a:avLst/>
              </a:prstGeom>
              <a:blipFill>
                <a:blip r:embed="rId8"/>
                <a:stretch>
                  <a:fillRect b="-62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A00C597B-66F6-8EC2-84D7-54E891AF44FB}"/>
                  </a:ext>
                </a:extLst>
              </p:cNvPr>
              <p:cNvSpPr txBox="1"/>
              <p:nvPr/>
            </p:nvSpPr>
            <p:spPr>
              <a:xfrm>
                <a:off x="8975382" y="2329406"/>
                <a:ext cx="1979130" cy="369332"/>
              </a:xfrm>
              <a:prstGeom prst="rect">
                <a:avLst/>
              </a:prstGeom>
              <a:noFill/>
            </p:spPr>
            <p:txBody>
              <a:bodyPr wrap="square">
                <a:spAutoFit/>
              </a:bodyPr>
              <a:lstStyle/>
              <a:p>
                <a:pPr algn="r"/>
                <a:r>
                  <a:rPr lang="ja-JP" altLang="en-US">
                    <a:solidFill>
                      <a:schemeClr val="tx1"/>
                    </a:solidFill>
                  </a:rPr>
                  <a:t>最終運動量</a:t>
                </a:r>
                <a:r>
                  <a:rPr lang="en-US" altLang="ja-JP" dirty="0">
                    <a:solidFill>
                      <a:schemeClr val="tx1"/>
                    </a:solidFill>
                  </a:rPr>
                  <a:t>…</a:t>
                </a:r>
                <a14:m>
                  <m:oMath xmlns:m="http://schemas.openxmlformats.org/officeDocument/2006/math">
                    <m:r>
                      <a:rPr lang="en-US" altLang="ja-JP" b="1" i="1" smtClean="0">
                        <a:solidFill>
                          <a:schemeClr val="tx1"/>
                        </a:solidFill>
                        <a:latin typeface="Cambria Math" panose="02040503050406030204" pitchFamily="18" charset="0"/>
                      </a:rPr>
                      <m:t>𝒌</m:t>
                    </m:r>
                  </m:oMath>
                </a14:m>
                <a:endParaRPr lang="ja-JP" altLang="en-US" b="1">
                  <a:solidFill>
                    <a:schemeClr val="tx1"/>
                  </a:solidFill>
                </a:endParaRPr>
              </a:p>
            </p:txBody>
          </p:sp>
        </mc:Choice>
        <mc:Fallback xmlns="">
          <p:sp>
            <p:nvSpPr>
              <p:cNvPr id="29" name="テキスト ボックス 28">
                <a:extLst>
                  <a:ext uri="{FF2B5EF4-FFF2-40B4-BE49-F238E27FC236}">
                    <a16:creationId xmlns:a16="http://schemas.microsoft.com/office/drawing/2014/main" id="{A00C597B-66F6-8EC2-84D7-54E891AF44FB}"/>
                  </a:ext>
                </a:extLst>
              </p:cNvPr>
              <p:cNvSpPr txBox="1">
                <a:spLocks noRot="1" noChangeAspect="1" noMove="1" noResize="1" noEditPoints="1" noAdjustHandles="1" noChangeArrowheads="1" noChangeShapeType="1" noTextEdit="1"/>
              </p:cNvSpPr>
              <p:nvPr/>
            </p:nvSpPr>
            <p:spPr>
              <a:xfrm>
                <a:off x="8975382" y="2329406"/>
                <a:ext cx="1979130" cy="369332"/>
              </a:xfrm>
              <a:prstGeom prst="rect">
                <a:avLst/>
              </a:prstGeom>
              <a:blipFill>
                <a:blip r:embed="rId9"/>
                <a:stretch>
                  <a:fillRect t="-6667" b="-2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F570BE57-3ED7-8C9D-CC06-D0467B2B6444}"/>
                  </a:ext>
                </a:extLst>
              </p:cNvPr>
              <p:cNvSpPr txBox="1"/>
              <p:nvPr/>
            </p:nvSpPr>
            <p:spPr>
              <a:xfrm>
                <a:off x="8185770" y="1886181"/>
                <a:ext cx="65836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b="1" i="1" smtClean="0">
                          <a:solidFill>
                            <a:schemeClr val="tx1"/>
                          </a:solidFill>
                          <a:latin typeface="Cambria Math" panose="02040503050406030204" pitchFamily="18" charset="0"/>
                        </a:rPr>
                        <m:t>𝒌</m:t>
                      </m:r>
                    </m:oMath>
                  </m:oMathPara>
                </a14:m>
                <a:endParaRPr lang="ja-JP" altLang="en-US"/>
              </a:p>
            </p:txBody>
          </p:sp>
        </mc:Choice>
        <mc:Fallback xmlns="">
          <p:sp>
            <p:nvSpPr>
              <p:cNvPr id="32" name="テキスト ボックス 31">
                <a:extLst>
                  <a:ext uri="{FF2B5EF4-FFF2-40B4-BE49-F238E27FC236}">
                    <a16:creationId xmlns:a16="http://schemas.microsoft.com/office/drawing/2014/main" id="{F570BE57-3ED7-8C9D-CC06-D0467B2B6444}"/>
                  </a:ext>
                </a:extLst>
              </p:cNvPr>
              <p:cNvSpPr txBox="1">
                <a:spLocks noRot="1" noChangeAspect="1" noMove="1" noResize="1" noEditPoints="1" noAdjustHandles="1" noChangeArrowheads="1" noChangeShapeType="1" noTextEdit="1"/>
              </p:cNvSpPr>
              <p:nvPr/>
            </p:nvSpPr>
            <p:spPr>
              <a:xfrm>
                <a:off x="8185770" y="1886181"/>
                <a:ext cx="658368" cy="369332"/>
              </a:xfrm>
              <a:prstGeom prst="rect">
                <a:avLst/>
              </a:prstGeom>
              <a:blipFill>
                <a:blip r:embed="rId10"/>
                <a:stretch>
                  <a:fillRect/>
                </a:stretch>
              </a:blipFill>
            </p:spPr>
            <p:txBody>
              <a:bodyPr/>
              <a:lstStyle/>
              <a:p>
                <a:r>
                  <a:rPr lang="ja-JP" altLang="en-US">
                    <a:noFill/>
                  </a:rPr>
                  <a:t> </a:t>
                </a:r>
              </a:p>
            </p:txBody>
          </p:sp>
        </mc:Fallback>
      </mc:AlternateContent>
      <p:sp>
        <p:nvSpPr>
          <p:cNvPr id="34" name="字幕 2">
            <a:extLst>
              <a:ext uri="{FF2B5EF4-FFF2-40B4-BE49-F238E27FC236}">
                <a16:creationId xmlns:a16="http://schemas.microsoft.com/office/drawing/2014/main" id="{B1361D26-211A-EE2F-966E-33D619C0BF17}"/>
              </a:ext>
            </a:extLst>
          </p:cNvPr>
          <p:cNvSpPr txBox="1">
            <a:spLocks/>
          </p:cNvSpPr>
          <p:nvPr/>
        </p:nvSpPr>
        <p:spPr>
          <a:xfrm>
            <a:off x="252579" y="3964454"/>
            <a:ext cx="5125780" cy="90629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kumimoji="1" lang="en-US" altLang="ja-JP" sz="2000" dirty="0"/>
              <a:t>CO</a:t>
            </a:r>
            <a:r>
              <a:rPr kumimoji="1" lang="ja-JP" altLang="en-US" sz="2000" baseline="30000"/>
              <a:t>＋</a:t>
            </a:r>
            <a:r>
              <a:rPr lang="ja-JP" altLang="en-US" sz="2000"/>
              <a:t>分子に再衝突した電子は散乱後も電場によって加速され、最終運動量を持つ。</a:t>
            </a:r>
            <a:endParaRPr lang="en-US" altLang="ja-JP" sz="2000" dirty="0"/>
          </a:p>
        </p:txBody>
      </p:sp>
      <mc:AlternateContent xmlns:mc="http://schemas.openxmlformats.org/markup-compatibility/2006" xmlns:a14="http://schemas.microsoft.com/office/drawing/2010/main">
        <mc:Choice Requires="a14">
          <p:sp>
            <p:nvSpPr>
              <p:cNvPr id="36" name="字幕 2">
                <a:extLst>
                  <a:ext uri="{FF2B5EF4-FFF2-40B4-BE49-F238E27FC236}">
                    <a16:creationId xmlns:a16="http://schemas.microsoft.com/office/drawing/2014/main" id="{9CAA535D-0D8A-EC20-0EC5-765B9EC91D37}"/>
                  </a:ext>
                </a:extLst>
              </p:cNvPr>
              <p:cNvSpPr txBox="1">
                <a:spLocks/>
              </p:cNvSpPr>
              <p:nvPr/>
            </p:nvSpPr>
            <p:spPr>
              <a:xfrm>
                <a:off x="259139" y="4915390"/>
                <a:ext cx="4940390" cy="11806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最終運動量はイオン化時刻</a:t>
                </a:r>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𝑡</m:t>
                        </m:r>
                      </m:e>
                      <m:sub>
                        <m:r>
                          <a:rPr lang="en-US" altLang="ja-JP" sz="2000" b="0" i="1" smtClean="0">
                            <a:latin typeface="Cambria Math" panose="02040503050406030204" pitchFamily="18" charset="0"/>
                          </a:rPr>
                          <m:t>𝑖</m:t>
                        </m:r>
                      </m:sub>
                    </m:sSub>
                  </m:oMath>
                </a14:m>
                <a:r>
                  <a:rPr lang="ja-JP" altLang="en-US" sz="2000"/>
                  <a:t>と散乱角</a:t>
                </a:r>
                <a14:m>
                  <m:oMath xmlns:m="http://schemas.openxmlformats.org/officeDocument/2006/math">
                    <m:r>
                      <a:rPr lang="en-US" altLang="ja-JP" sz="2000" i="1">
                        <a:latin typeface="Cambria Math" panose="02040503050406030204" pitchFamily="18" charset="0"/>
                        <a:ea typeface="Cambria Math" panose="02040503050406030204" pitchFamily="18" charset="0"/>
                      </a:rPr>
                      <m:t>𝜃</m:t>
                    </m:r>
                    <m:r>
                      <a:rPr lang="en-US" altLang="ja-JP" sz="2000" i="1">
                        <a:latin typeface="Cambria Math" panose="02040503050406030204" pitchFamily="18" charset="0"/>
                        <a:ea typeface="Cambria Math" panose="02040503050406030204" pitchFamily="18" charset="0"/>
                      </a:rPr>
                      <m:t> </m:t>
                    </m:r>
                  </m:oMath>
                </a14:m>
                <a:r>
                  <a:rPr lang="ja-JP" altLang="en-US" sz="2000"/>
                  <a:t>で決まる。</a:t>
                </a:r>
                <a:endParaRPr lang="en-US" altLang="ja-JP" sz="2000" dirty="0"/>
              </a:p>
            </p:txBody>
          </p:sp>
        </mc:Choice>
        <mc:Fallback xmlns="">
          <p:sp>
            <p:nvSpPr>
              <p:cNvPr id="36" name="字幕 2">
                <a:extLst>
                  <a:ext uri="{FF2B5EF4-FFF2-40B4-BE49-F238E27FC236}">
                    <a16:creationId xmlns:a16="http://schemas.microsoft.com/office/drawing/2014/main" id="{9CAA535D-0D8A-EC20-0EC5-765B9EC91D37}"/>
                  </a:ext>
                </a:extLst>
              </p:cNvPr>
              <p:cNvSpPr txBox="1">
                <a:spLocks noRot="1" noChangeAspect="1" noMove="1" noResize="1" noEditPoints="1" noAdjustHandles="1" noChangeArrowheads="1" noChangeShapeType="1" noTextEdit="1"/>
              </p:cNvSpPr>
              <p:nvPr/>
            </p:nvSpPr>
            <p:spPr>
              <a:xfrm>
                <a:off x="259139" y="4915390"/>
                <a:ext cx="4940390" cy="1180611"/>
              </a:xfrm>
              <a:prstGeom prst="rect">
                <a:avLst/>
              </a:prstGeom>
              <a:blipFill>
                <a:blip r:embed="rId11"/>
                <a:stretch>
                  <a:fillRect l="-1282" t="-4211"/>
                </a:stretch>
              </a:blipFill>
            </p:spPr>
            <p:txBody>
              <a:bodyPr/>
              <a:lstStyle/>
              <a:p>
                <a:r>
                  <a:rPr lang="ja-JP" altLang="en-US">
                    <a:noFill/>
                  </a:rPr>
                  <a:t> </a:t>
                </a:r>
              </a:p>
            </p:txBody>
          </p:sp>
        </mc:Fallback>
      </mc:AlternateContent>
      <p:sp>
        <p:nvSpPr>
          <p:cNvPr id="45" name="字幕 2">
            <a:extLst>
              <a:ext uri="{FF2B5EF4-FFF2-40B4-BE49-F238E27FC236}">
                <a16:creationId xmlns:a16="http://schemas.microsoft.com/office/drawing/2014/main" id="{B3A8C555-F0A9-1059-09CF-5BA169029C9E}"/>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3</a:t>
            </a:r>
          </a:p>
        </p:txBody>
      </p:sp>
      <p:pic>
        <p:nvPicPr>
          <p:cNvPr id="4" name="図 3">
            <a:extLst>
              <a:ext uri="{FF2B5EF4-FFF2-40B4-BE49-F238E27FC236}">
                <a16:creationId xmlns:a16="http://schemas.microsoft.com/office/drawing/2014/main" id="{CAECADD0-AF64-EA3D-44C3-23C75B5A30D2}"/>
              </a:ext>
            </a:extLst>
          </p:cNvPr>
          <p:cNvPicPr>
            <a:picLocks noChangeAspect="1"/>
          </p:cNvPicPr>
          <p:nvPr/>
        </p:nvPicPr>
        <p:blipFill>
          <a:blip r:embed="rId12"/>
          <a:stretch>
            <a:fillRect/>
          </a:stretch>
        </p:blipFill>
        <p:spPr>
          <a:xfrm>
            <a:off x="7315859" y="3200894"/>
            <a:ext cx="4876141" cy="3657106"/>
          </a:xfrm>
          <a:prstGeom prst="rect">
            <a:avLst/>
          </a:prstGeom>
        </p:spPr>
      </p:pic>
      <mc:AlternateContent xmlns:mc="http://schemas.openxmlformats.org/markup-compatibility/2006">
        <mc:Choice xmlns:a14="http://schemas.microsoft.com/office/drawing/2010/main" Requires="a14">
          <p:sp>
            <p:nvSpPr>
              <p:cNvPr id="5" name="テキスト ボックス 4">
                <a:extLst>
                  <a:ext uri="{FF2B5EF4-FFF2-40B4-BE49-F238E27FC236}">
                    <a16:creationId xmlns:a16="http://schemas.microsoft.com/office/drawing/2014/main" id="{76E7761B-FF6A-D700-7101-03FC73B6253F}"/>
                  </a:ext>
                </a:extLst>
              </p:cNvPr>
              <p:cNvSpPr txBox="1"/>
              <p:nvPr/>
            </p:nvSpPr>
            <p:spPr>
              <a:xfrm>
                <a:off x="6942447" y="3688517"/>
                <a:ext cx="108527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b="0" i="1" smtClean="0">
                          <a:latin typeface="Cambria Math" panose="02040503050406030204" pitchFamily="18" charset="0"/>
                          <a:ea typeface="Cambria Math" panose="02040503050406030204" pitchFamily="18" charset="0"/>
                        </a:rPr>
                        <m:t>𝜃</m:t>
                      </m:r>
                      <m:r>
                        <a:rPr lang="en-US" altLang="ja-JP" b="0"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9</m:t>
                      </m:r>
                      <m:r>
                        <a:rPr lang="en-US" altLang="ja-JP" b="0" i="1" smtClean="0">
                          <a:latin typeface="Cambria Math" panose="02040503050406030204" pitchFamily="18" charset="0"/>
                          <a:ea typeface="Cambria Math" panose="02040503050406030204" pitchFamily="18" charset="0"/>
                        </a:rPr>
                        <m:t>0°</m:t>
                      </m:r>
                    </m:oMath>
                  </m:oMathPara>
                </a14:m>
                <a:endParaRPr kumimoji="1" lang="ja-JP" altLang="en-US"/>
              </a:p>
            </p:txBody>
          </p:sp>
        </mc:Choice>
        <mc:Fallback>
          <p:sp>
            <p:nvSpPr>
              <p:cNvPr id="5" name="テキスト ボックス 4">
                <a:extLst>
                  <a:ext uri="{FF2B5EF4-FFF2-40B4-BE49-F238E27FC236}">
                    <a16:creationId xmlns:a16="http://schemas.microsoft.com/office/drawing/2014/main" id="{76E7761B-FF6A-D700-7101-03FC73B6253F}"/>
                  </a:ext>
                </a:extLst>
              </p:cNvPr>
              <p:cNvSpPr txBox="1">
                <a:spLocks noRot="1" noChangeAspect="1" noMove="1" noResize="1" noEditPoints="1" noAdjustHandles="1" noChangeArrowheads="1" noChangeShapeType="1" noTextEdit="1"/>
              </p:cNvSpPr>
              <p:nvPr/>
            </p:nvSpPr>
            <p:spPr>
              <a:xfrm>
                <a:off x="6942447" y="3688517"/>
                <a:ext cx="1085274" cy="369332"/>
              </a:xfrm>
              <a:prstGeom prst="rect">
                <a:avLst/>
              </a:prstGeom>
              <a:blipFill>
                <a:blip r:embed="rId13"/>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6" name="テキスト ボックス 5">
                <a:extLst>
                  <a:ext uri="{FF2B5EF4-FFF2-40B4-BE49-F238E27FC236}">
                    <a16:creationId xmlns:a16="http://schemas.microsoft.com/office/drawing/2014/main" id="{5AF2AA00-7E50-1B81-50F1-B86E0F30957F}"/>
                  </a:ext>
                </a:extLst>
              </p:cNvPr>
              <p:cNvSpPr txBox="1"/>
              <p:nvPr/>
            </p:nvSpPr>
            <p:spPr>
              <a:xfrm>
                <a:off x="6222671" y="3332614"/>
                <a:ext cx="203068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latin typeface="Cambria Math" panose="02040503050406030204" pitchFamily="18" charset="0"/>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𝐹</m:t>
                          </m:r>
                        </m:e>
                        <m:sub>
                          <m:r>
                            <a:rPr lang="en-US" altLang="ja-JP" b="0" i="1" smtClean="0">
                              <a:latin typeface="Cambria Math" panose="02040503050406030204" pitchFamily="18" charset="0"/>
                              <a:ea typeface="Cambria Math" panose="02040503050406030204" pitchFamily="18" charset="0"/>
                            </a:rPr>
                            <m:t>0</m:t>
                          </m:r>
                        </m:sub>
                      </m:sSub>
                      <m:r>
                        <a:rPr lang="en-US" altLang="ja-JP" b="0" i="1" smtClean="0">
                          <a:latin typeface="Cambria Math" panose="02040503050406030204" pitchFamily="18" charset="0"/>
                          <a:ea typeface="Cambria Math" panose="02040503050406030204" pitchFamily="18" charset="0"/>
                        </a:rPr>
                        <m:t>=0.03</m:t>
                      </m:r>
                      <m:r>
                        <m:rPr>
                          <m:nor/>
                        </m:rPr>
                        <a:rPr lang="en-US" altLang="ja-JP" b="0" i="0" smtClean="0">
                          <a:latin typeface="Cambria Math" panose="02040503050406030204" pitchFamily="18" charset="0"/>
                          <a:ea typeface="Cambria Math" panose="02040503050406030204" pitchFamily="18" charset="0"/>
                        </a:rPr>
                        <m:t>2</m:t>
                      </m:r>
                      <m:r>
                        <m:rPr>
                          <m:sty m:val="p"/>
                        </m:rPr>
                        <a:rPr lang="en-US" altLang="ja-JP">
                          <a:latin typeface="Cambria Math" panose="02040503050406030204" pitchFamily="18" charset="0"/>
                          <a:ea typeface="Cambria Math" panose="02040503050406030204" pitchFamily="18" charset="0"/>
                        </a:rPr>
                        <m:t>a</m:t>
                      </m:r>
                      <m:r>
                        <a:rPr lang="en-US" altLang="ja-JP">
                          <a:latin typeface="Cambria Math" panose="02040503050406030204" pitchFamily="18" charset="0"/>
                          <a:ea typeface="Cambria Math" panose="02040503050406030204" pitchFamily="18" charset="0"/>
                        </a:rPr>
                        <m:t>.</m:t>
                      </m:r>
                      <m:r>
                        <m:rPr>
                          <m:sty m:val="p"/>
                        </m:rPr>
                        <a:rPr lang="en-US" altLang="ja-JP">
                          <a:latin typeface="Cambria Math" panose="02040503050406030204" pitchFamily="18" charset="0"/>
                          <a:ea typeface="Cambria Math" panose="02040503050406030204" pitchFamily="18" charset="0"/>
                        </a:rPr>
                        <m:t>u</m:t>
                      </m:r>
                      <m:r>
                        <a:rPr lang="en-US" altLang="ja-JP">
                          <a:latin typeface="Cambria Math" panose="02040503050406030204" pitchFamily="18" charset="0"/>
                          <a:ea typeface="Cambria Math" panose="02040503050406030204" pitchFamily="18" charset="0"/>
                        </a:rPr>
                        <m:t>.</m:t>
                      </m:r>
                    </m:oMath>
                  </m:oMathPara>
                </a14:m>
                <a:endParaRPr lang="ja-JP" altLang="en-US"/>
              </a:p>
            </p:txBody>
          </p:sp>
        </mc:Choice>
        <mc:Fallback>
          <p:sp>
            <p:nvSpPr>
              <p:cNvPr id="6" name="テキスト ボックス 5">
                <a:extLst>
                  <a:ext uri="{FF2B5EF4-FFF2-40B4-BE49-F238E27FC236}">
                    <a16:creationId xmlns:a16="http://schemas.microsoft.com/office/drawing/2014/main" id="{5AF2AA00-7E50-1B81-50F1-B86E0F30957F}"/>
                  </a:ext>
                </a:extLst>
              </p:cNvPr>
              <p:cNvSpPr txBox="1">
                <a:spLocks noRot="1" noChangeAspect="1" noMove="1" noResize="1" noEditPoints="1" noAdjustHandles="1" noChangeArrowheads="1" noChangeShapeType="1" noTextEdit="1"/>
              </p:cNvSpPr>
              <p:nvPr/>
            </p:nvSpPr>
            <p:spPr>
              <a:xfrm>
                <a:off x="6222671" y="3332614"/>
                <a:ext cx="2030680" cy="369332"/>
              </a:xfrm>
              <a:prstGeom prst="rect">
                <a:avLst/>
              </a:prstGeom>
              <a:blipFill>
                <a:blip r:embed="rId14"/>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テキスト ボックス 6">
                <a:extLst>
                  <a:ext uri="{FF2B5EF4-FFF2-40B4-BE49-F238E27FC236}">
                    <a16:creationId xmlns:a16="http://schemas.microsoft.com/office/drawing/2014/main" id="{3FB783F3-4BA2-0869-8DBF-E53336544A5C}"/>
                  </a:ext>
                </a:extLst>
              </p:cNvPr>
              <p:cNvSpPr txBox="1"/>
              <p:nvPr/>
            </p:nvSpPr>
            <p:spPr>
              <a:xfrm>
                <a:off x="5142016" y="4030922"/>
                <a:ext cx="326571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b="0" i="1" smtClean="0">
                          <a:latin typeface="Cambria Math" panose="02040503050406030204" pitchFamily="18" charset="0"/>
                          <a:ea typeface="Cambria Math" panose="02040503050406030204" pitchFamily="18" charset="0"/>
                        </a:rPr>
                        <m:t>−70</m:t>
                      </m:r>
                      <m:r>
                        <m:rPr>
                          <m:sty m:val="p"/>
                        </m:rPr>
                        <a:rPr lang="en-US" altLang="ja-JP">
                          <a:latin typeface="Cambria Math" panose="02040503050406030204" pitchFamily="18" charset="0"/>
                          <a:ea typeface="Cambria Math" panose="02040503050406030204" pitchFamily="18" charset="0"/>
                        </a:rPr>
                        <m:t>a</m:t>
                      </m:r>
                      <m:r>
                        <a:rPr lang="en-US" altLang="ja-JP">
                          <a:latin typeface="Cambria Math" panose="02040503050406030204" pitchFamily="18" charset="0"/>
                          <a:ea typeface="Cambria Math" panose="02040503050406030204" pitchFamily="18" charset="0"/>
                        </a:rPr>
                        <m:t>.</m:t>
                      </m:r>
                      <m:r>
                        <m:rPr>
                          <m:sty m:val="p"/>
                        </m:rPr>
                        <a:rPr lang="en-US" altLang="ja-JP">
                          <a:latin typeface="Cambria Math" panose="02040503050406030204" pitchFamily="18" charset="0"/>
                          <a:ea typeface="Cambria Math" panose="02040503050406030204" pitchFamily="18" charset="0"/>
                        </a:rPr>
                        <m:t>u</m:t>
                      </m:r>
                      <m:r>
                        <a:rPr lang="en-US" altLang="ja-JP">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m:t>
                      </m:r>
                      <m:sSub>
                        <m:sSubPr>
                          <m:ctrlPr>
                            <a:rPr lang="en-US" altLang="ja-JP" b="0" i="1" smtClean="0">
                              <a:latin typeface="Cambria Math" panose="02040503050406030204" pitchFamily="18" charset="0"/>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𝑡</m:t>
                          </m:r>
                        </m:e>
                        <m:sub>
                          <m:r>
                            <a:rPr lang="en-US" altLang="ja-JP" b="0" i="1" smtClean="0">
                              <a:latin typeface="Cambria Math" panose="02040503050406030204" pitchFamily="18" charset="0"/>
                              <a:ea typeface="Cambria Math" panose="02040503050406030204" pitchFamily="18" charset="0"/>
                            </a:rPr>
                            <m:t>𝑖</m:t>
                          </m:r>
                        </m:sub>
                      </m:sSub>
                      <m:r>
                        <a:rPr lang="en-US" altLang="ja-JP" b="0" i="1" smtClean="0">
                          <a:latin typeface="Cambria Math" panose="02040503050406030204" pitchFamily="18" charset="0"/>
                          <a:ea typeface="Cambria Math" panose="02040503050406030204" pitchFamily="18" charset="0"/>
                        </a:rPr>
                        <m:t>≤−63</m:t>
                      </m:r>
                      <m:r>
                        <m:rPr>
                          <m:sty m:val="p"/>
                        </m:rPr>
                        <a:rPr lang="en-US" altLang="ja-JP">
                          <a:latin typeface="Cambria Math" panose="02040503050406030204" pitchFamily="18" charset="0"/>
                          <a:ea typeface="Cambria Math" panose="02040503050406030204" pitchFamily="18" charset="0"/>
                        </a:rPr>
                        <m:t>a</m:t>
                      </m:r>
                      <m:r>
                        <a:rPr lang="en-US" altLang="ja-JP">
                          <a:latin typeface="Cambria Math" panose="02040503050406030204" pitchFamily="18" charset="0"/>
                          <a:ea typeface="Cambria Math" panose="02040503050406030204" pitchFamily="18" charset="0"/>
                        </a:rPr>
                        <m:t>.</m:t>
                      </m:r>
                      <m:r>
                        <m:rPr>
                          <m:sty m:val="p"/>
                        </m:rPr>
                        <a:rPr lang="en-US" altLang="ja-JP">
                          <a:latin typeface="Cambria Math" panose="02040503050406030204" pitchFamily="18" charset="0"/>
                          <a:ea typeface="Cambria Math" panose="02040503050406030204" pitchFamily="18" charset="0"/>
                        </a:rPr>
                        <m:t>u</m:t>
                      </m:r>
                      <m:r>
                        <a:rPr lang="en-US" altLang="ja-JP">
                          <a:latin typeface="Cambria Math" panose="02040503050406030204" pitchFamily="18" charset="0"/>
                          <a:ea typeface="Cambria Math" panose="02040503050406030204" pitchFamily="18" charset="0"/>
                        </a:rPr>
                        <m:t>.</m:t>
                      </m:r>
                    </m:oMath>
                  </m:oMathPara>
                </a14:m>
                <a:endParaRPr kumimoji="1" lang="ja-JP" altLang="en-US"/>
              </a:p>
            </p:txBody>
          </p:sp>
        </mc:Choice>
        <mc:Fallback>
          <p:sp>
            <p:nvSpPr>
              <p:cNvPr id="7" name="テキスト ボックス 6">
                <a:extLst>
                  <a:ext uri="{FF2B5EF4-FFF2-40B4-BE49-F238E27FC236}">
                    <a16:creationId xmlns:a16="http://schemas.microsoft.com/office/drawing/2014/main" id="{3FB783F3-4BA2-0869-8DBF-E53336544A5C}"/>
                  </a:ext>
                </a:extLst>
              </p:cNvPr>
              <p:cNvSpPr txBox="1">
                <a:spLocks noRot="1" noChangeAspect="1" noMove="1" noResize="1" noEditPoints="1" noAdjustHandles="1" noChangeArrowheads="1" noChangeShapeType="1" noTextEdit="1"/>
              </p:cNvSpPr>
              <p:nvPr/>
            </p:nvSpPr>
            <p:spPr>
              <a:xfrm>
                <a:off x="5142016" y="4030922"/>
                <a:ext cx="3265714" cy="369332"/>
              </a:xfrm>
              <a:prstGeom prst="rect">
                <a:avLst/>
              </a:prstGeom>
              <a:blipFill>
                <a:blip r:embed="rId15"/>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091411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3B4857A-4906-7095-BE61-A3DE71FE6BAE}"/>
              </a:ext>
            </a:extLst>
          </p:cNvPr>
          <p:cNvPicPr>
            <a:picLocks noChangeAspect="1"/>
          </p:cNvPicPr>
          <p:nvPr/>
        </p:nvPicPr>
        <p:blipFill rotWithShape="1">
          <a:blip r:embed="rId2"/>
          <a:srcRect t="17520" b="18309"/>
          <a:stretch/>
        </p:blipFill>
        <p:spPr>
          <a:xfrm>
            <a:off x="6039133" y="1056904"/>
            <a:ext cx="6152867" cy="2961274"/>
          </a:xfrm>
          <a:prstGeom prst="rect">
            <a:avLst/>
          </a:prstGeom>
        </p:spPr>
      </p:pic>
      <p:sp>
        <p:nvSpPr>
          <p:cNvPr id="14" name="タイトル 1">
            <a:extLst>
              <a:ext uri="{FF2B5EF4-FFF2-40B4-BE49-F238E27FC236}">
                <a16:creationId xmlns:a16="http://schemas.microsoft.com/office/drawing/2014/main" id="{9FEA1CE9-F16A-0C5D-8499-A52B69F7B480}"/>
              </a:ext>
            </a:extLst>
          </p:cNvPr>
          <p:cNvSpPr txBox="1">
            <a:spLocks/>
          </p:cNvSpPr>
          <p:nvPr/>
        </p:nvSpPr>
        <p:spPr>
          <a:xfrm>
            <a:off x="290944" y="443345"/>
            <a:ext cx="4466149"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800"/>
              <a:t>序論</a:t>
            </a:r>
            <a:r>
              <a:rPr lang="en-US" altLang="ja-JP" sz="2800" dirty="0"/>
              <a:t>~Caustic</a:t>
            </a:r>
            <a:r>
              <a:rPr lang="ja-JP" altLang="en-US" sz="2800"/>
              <a:t>とは</a:t>
            </a:r>
          </a:p>
        </p:txBody>
      </p:sp>
      <p:sp>
        <p:nvSpPr>
          <p:cNvPr id="36" name="字幕 2">
            <a:extLst>
              <a:ext uri="{FF2B5EF4-FFF2-40B4-BE49-F238E27FC236}">
                <a16:creationId xmlns:a16="http://schemas.microsoft.com/office/drawing/2014/main" id="{9CAA535D-0D8A-EC20-0EC5-765B9EC91D37}"/>
              </a:ext>
            </a:extLst>
          </p:cNvPr>
          <p:cNvSpPr txBox="1">
            <a:spLocks/>
          </p:cNvSpPr>
          <p:nvPr/>
        </p:nvSpPr>
        <p:spPr>
          <a:xfrm>
            <a:off x="727631" y="4442470"/>
            <a:ext cx="4940390" cy="11806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レーザー半サイクル内で、異なる２つのイオン化時刻で最終運動量が重ならない点の集合を</a:t>
            </a:r>
            <a:r>
              <a:rPr lang="en-US" altLang="ja-JP" sz="2000" dirty="0"/>
              <a:t>caustic</a:t>
            </a:r>
            <a:r>
              <a:rPr lang="ja-JP" altLang="en-US" sz="2000"/>
              <a:t>と呼ぶ。</a:t>
            </a:r>
            <a:endParaRPr lang="en-US" altLang="ja-JP" sz="2000" dirty="0"/>
          </a:p>
        </p:txBody>
      </p:sp>
      <p:sp>
        <p:nvSpPr>
          <p:cNvPr id="45" name="字幕 2">
            <a:extLst>
              <a:ext uri="{FF2B5EF4-FFF2-40B4-BE49-F238E27FC236}">
                <a16:creationId xmlns:a16="http://schemas.microsoft.com/office/drawing/2014/main" id="{B3A8C555-F0A9-1059-09CF-5BA169029C9E}"/>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4</a:t>
            </a:r>
          </a:p>
        </p:txBody>
      </p:sp>
      <p:pic>
        <p:nvPicPr>
          <p:cNvPr id="9" name="図 8">
            <a:extLst>
              <a:ext uri="{FF2B5EF4-FFF2-40B4-BE49-F238E27FC236}">
                <a16:creationId xmlns:a16="http://schemas.microsoft.com/office/drawing/2014/main" id="{15B1703F-D8C2-2E28-340F-CD1C84D7472F}"/>
              </a:ext>
            </a:extLst>
          </p:cNvPr>
          <p:cNvPicPr>
            <a:picLocks noChangeAspect="1"/>
          </p:cNvPicPr>
          <p:nvPr/>
        </p:nvPicPr>
        <p:blipFill>
          <a:blip r:embed="rId3"/>
          <a:stretch>
            <a:fillRect/>
          </a:stretch>
        </p:blipFill>
        <p:spPr>
          <a:xfrm>
            <a:off x="6056416" y="3128651"/>
            <a:ext cx="6135584" cy="4601688"/>
          </a:xfrm>
          <a:prstGeom prst="rect">
            <a:avLst/>
          </a:prstGeom>
        </p:spPr>
      </p:pic>
      <mc:AlternateContent xmlns:mc="http://schemas.openxmlformats.org/markup-compatibility/2006">
        <mc:Choice xmlns:a14="http://schemas.microsoft.com/office/drawing/2010/main" Requires="a14">
          <p:sp>
            <p:nvSpPr>
              <p:cNvPr id="10" name="字幕 2">
                <a:extLst>
                  <a:ext uri="{FF2B5EF4-FFF2-40B4-BE49-F238E27FC236}">
                    <a16:creationId xmlns:a16="http://schemas.microsoft.com/office/drawing/2014/main" id="{177B21DD-D41C-35E8-D26B-69F541A69D18}"/>
                  </a:ext>
                </a:extLst>
              </p:cNvPr>
              <p:cNvSpPr txBox="1">
                <a:spLocks/>
              </p:cNvSpPr>
              <p:nvPr/>
            </p:nvSpPr>
            <p:spPr>
              <a:xfrm>
                <a:off x="769778" y="3240970"/>
                <a:ext cx="4940390" cy="11806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散乱角</a:t>
                </a:r>
                <a14:m>
                  <m:oMath xmlns:m="http://schemas.openxmlformats.org/officeDocument/2006/math">
                    <m:r>
                      <a:rPr lang="en-US" altLang="ja-JP" sz="2000" i="1">
                        <a:latin typeface="Cambria Math" panose="02040503050406030204" pitchFamily="18" charset="0"/>
                        <a:ea typeface="Cambria Math" panose="02040503050406030204" pitchFamily="18" charset="0"/>
                      </a:rPr>
                      <m:t>𝜃</m:t>
                    </m:r>
                  </m:oMath>
                </a14:m>
                <a:r>
                  <a:rPr lang="ja-JP" altLang="en-US" sz="2000"/>
                  <a:t>を変化させることでも最終運動量の振る舞いは異なる。</a:t>
                </a:r>
                <a:endParaRPr lang="en-US" altLang="ja-JP" sz="2000" dirty="0"/>
              </a:p>
            </p:txBody>
          </p:sp>
        </mc:Choice>
        <mc:Fallback>
          <p:sp>
            <p:nvSpPr>
              <p:cNvPr id="10" name="字幕 2">
                <a:extLst>
                  <a:ext uri="{FF2B5EF4-FFF2-40B4-BE49-F238E27FC236}">
                    <a16:creationId xmlns:a16="http://schemas.microsoft.com/office/drawing/2014/main" id="{177B21DD-D41C-35E8-D26B-69F541A69D18}"/>
                  </a:ext>
                </a:extLst>
              </p:cNvPr>
              <p:cNvSpPr txBox="1">
                <a:spLocks noRot="1" noChangeAspect="1" noMove="1" noResize="1" noEditPoints="1" noAdjustHandles="1" noChangeArrowheads="1" noChangeShapeType="1" noTextEdit="1"/>
              </p:cNvSpPr>
              <p:nvPr/>
            </p:nvSpPr>
            <p:spPr>
              <a:xfrm>
                <a:off x="769778" y="3240970"/>
                <a:ext cx="4940390" cy="1180611"/>
              </a:xfrm>
              <a:prstGeom prst="rect">
                <a:avLst/>
              </a:prstGeom>
              <a:blipFill>
                <a:blip r:embed="rId4"/>
                <a:stretch>
                  <a:fillRect l="-1282" t="-5376" r="-51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772100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67C1D2CD-8723-0BBB-4312-F5DE2C66DA89}"/>
              </a:ext>
            </a:extLst>
          </p:cNvPr>
          <p:cNvSpPr txBox="1">
            <a:spLocks/>
          </p:cNvSpPr>
          <p:nvPr/>
        </p:nvSpPr>
        <p:spPr>
          <a:xfrm>
            <a:off x="290944" y="443345"/>
            <a:ext cx="4466149"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800"/>
              <a:t>序論</a:t>
            </a:r>
            <a:r>
              <a:rPr lang="en-US" altLang="ja-JP" sz="2800" dirty="0"/>
              <a:t>~</a:t>
            </a:r>
            <a:r>
              <a:rPr lang="ja-JP" altLang="en-US" sz="2800"/>
              <a:t>再衝突過程とは</a:t>
            </a:r>
          </a:p>
        </p:txBody>
      </p:sp>
      <p:sp>
        <p:nvSpPr>
          <p:cNvPr id="2" name="字幕 2">
            <a:extLst>
              <a:ext uri="{FF2B5EF4-FFF2-40B4-BE49-F238E27FC236}">
                <a16:creationId xmlns:a16="http://schemas.microsoft.com/office/drawing/2014/main" id="{FED8A6E2-87D2-62AE-0BD3-7D4E1CE66489}"/>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5</a:t>
            </a:r>
          </a:p>
        </p:txBody>
      </p:sp>
      <p:sp>
        <p:nvSpPr>
          <p:cNvPr id="4" name="正方形/長方形 3">
            <a:extLst>
              <a:ext uri="{FF2B5EF4-FFF2-40B4-BE49-F238E27FC236}">
                <a16:creationId xmlns:a16="http://schemas.microsoft.com/office/drawing/2014/main" id="{DA85C4D7-886D-5A8D-DC6B-50FA29A50D87}"/>
              </a:ext>
            </a:extLst>
          </p:cNvPr>
          <p:cNvSpPr/>
          <p:nvPr/>
        </p:nvSpPr>
        <p:spPr>
          <a:xfrm>
            <a:off x="592859" y="2030768"/>
            <a:ext cx="7273516" cy="125129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dirty="0"/>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30242490-5F6B-BF5D-A3B6-3B41B88116AD}"/>
                  </a:ext>
                </a:extLst>
              </p:cNvPr>
              <p:cNvSpPr txBox="1"/>
              <p:nvPr/>
            </p:nvSpPr>
            <p:spPr>
              <a:xfrm>
                <a:off x="913154" y="2630693"/>
                <a:ext cx="309488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i="1" smtClean="0">
                          <a:latin typeface="Cambria Math" panose="02040503050406030204" pitchFamily="18" charset="0"/>
                        </a:rPr>
                        <m:t>𝑆</m:t>
                      </m:r>
                      <m:d>
                        <m:dPr>
                          <m:ctrlPr>
                            <a:rPr kumimoji="1" lang="en-US" altLang="ja-JP" sz="2400" i="1">
                              <a:latin typeface="Cambria Math" panose="02040503050406030204" pitchFamily="18" charset="0"/>
                            </a:rPr>
                          </m:ctrlPr>
                        </m:dPr>
                        <m:e>
                          <m:r>
                            <a:rPr kumimoji="1" lang="en-US" altLang="ja-JP" sz="2400" i="1">
                              <a:latin typeface="Cambria Math" panose="02040503050406030204" pitchFamily="18" charset="0"/>
                            </a:rPr>
                            <m:t>𝑝</m:t>
                          </m:r>
                        </m:e>
                      </m:d>
                      <m:r>
                        <a:rPr kumimoji="1" lang="en-US" altLang="ja-JP" sz="2400" i="1">
                          <a:latin typeface="Cambria Math" panose="02040503050406030204" pitchFamily="18" charset="0"/>
                        </a:rPr>
                        <m:t>=</m:t>
                      </m:r>
                      <m:r>
                        <a:rPr lang="en-US" altLang="ja-JP" sz="2400" i="1">
                          <a:latin typeface="Cambria Math" panose="02040503050406030204" pitchFamily="18" charset="0"/>
                          <a:ea typeface="Cambria Math" panose="02040503050406030204" pitchFamily="18" charset="0"/>
                        </a:rPr>
                        <m:t>𝜎</m:t>
                      </m:r>
                      <m:d>
                        <m:dPr>
                          <m:ctrlPr>
                            <a:rPr lang="en-US" altLang="ja-JP" sz="2400" i="1">
                              <a:latin typeface="Cambria Math" panose="02040503050406030204" pitchFamily="18" charset="0"/>
                              <a:ea typeface="Cambria Math" panose="02040503050406030204" pitchFamily="18" charset="0"/>
                            </a:rPr>
                          </m:ctrlPr>
                        </m:dPr>
                        <m:e>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𝑝</m:t>
                              </m:r>
                            </m:e>
                            <m:sub>
                              <m:r>
                                <a:rPr lang="en-US" altLang="ja-JP" sz="2400" i="1">
                                  <a:latin typeface="Cambria Math" panose="02040503050406030204" pitchFamily="18" charset="0"/>
                                  <a:ea typeface="Cambria Math" panose="02040503050406030204" pitchFamily="18" charset="0"/>
                                </a:rPr>
                                <m:t>𝑟</m:t>
                              </m:r>
                            </m:sub>
                          </m:sSub>
                          <m:r>
                            <a:rPr lang="en-US" altLang="ja-JP" sz="2400" i="1">
                              <a:latin typeface="Cambria Math" panose="02040503050406030204" pitchFamily="18" charset="0"/>
                              <a:ea typeface="Cambria Math" panose="02040503050406030204" pitchFamily="18" charset="0"/>
                            </a:rPr>
                            <m:t>,</m:t>
                          </m:r>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𝜃</m:t>
                              </m:r>
                            </m:e>
                            <m:sub>
                              <m:r>
                                <a:rPr lang="en-US" altLang="ja-JP" sz="2400" i="1">
                                  <a:latin typeface="Cambria Math" panose="02040503050406030204" pitchFamily="18" charset="0"/>
                                  <a:ea typeface="Cambria Math" panose="02040503050406030204" pitchFamily="18" charset="0"/>
                                </a:rPr>
                                <m:t>𝑟</m:t>
                              </m:r>
                            </m:sub>
                          </m:sSub>
                        </m:e>
                      </m:d>
                      <m:r>
                        <a:rPr kumimoji="1" lang="en-US" altLang="ja-JP" sz="2400" i="1">
                          <a:latin typeface="Cambria Math" panose="02040503050406030204" pitchFamily="18" charset="0"/>
                          <a:ea typeface="Cambria Math" panose="02040503050406030204" pitchFamily="18" charset="0"/>
                        </a:rPr>
                        <m:t>𝑊</m:t>
                      </m:r>
                      <m:r>
                        <a:rPr kumimoji="1" lang="en-US" altLang="ja-JP" sz="2400" i="1">
                          <a:latin typeface="Cambria Math" panose="02040503050406030204" pitchFamily="18" charset="0"/>
                          <a:ea typeface="Cambria Math" panose="02040503050406030204" pitchFamily="18" charset="0"/>
                        </a:rPr>
                        <m:t>(</m:t>
                      </m:r>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𝑝</m:t>
                          </m:r>
                        </m:e>
                        <m:sub>
                          <m:r>
                            <a:rPr kumimoji="1" lang="en-US" altLang="ja-JP" sz="2400" i="1">
                              <a:latin typeface="Cambria Math" panose="02040503050406030204" pitchFamily="18" charset="0"/>
                              <a:ea typeface="Cambria Math" panose="02040503050406030204" pitchFamily="18" charset="0"/>
                            </a:rPr>
                            <m:t>𝑟</m:t>
                          </m:r>
                        </m:sub>
                      </m:sSub>
                      <m:r>
                        <a:rPr kumimoji="1" lang="en-US" altLang="ja-JP" sz="2400" i="1">
                          <a:latin typeface="Cambria Math" panose="02040503050406030204" pitchFamily="18" charset="0"/>
                          <a:ea typeface="Cambria Math" panose="02040503050406030204" pitchFamily="18" charset="0"/>
                        </a:rPr>
                        <m:t>)</m:t>
                      </m:r>
                    </m:oMath>
                  </m:oMathPara>
                </a14:m>
                <a:endParaRPr kumimoji="1" lang="ja-JP" altLang="en-US" sz="2400"/>
              </a:p>
            </p:txBody>
          </p:sp>
        </mc:Choice>
        <mc:Fallback xmlns="">
          <p:sp>
            <p:nvSpPr>
              <p:cNvPr id="6" name="テキスト ボックス 5">
                <a:extLst>
                  <a:ext uri="{FF2B5EF4-FFF2-40B4-BE49-F238E27FC236}">
                    <a16:creationId xmlns:a16="http://schemas.microsoft.com/office/drawing/2014/main" id="{30242490-5F6B-BF5D-A3B6-3B41B88116AD}"/>
                  </a:ext>
                </a:extLst>
              </p:cNvPr>
              <p:cNvSpPr txBox="1">
                <a:spLocks noRot="1" noChangeAspect="1" noMove="1" noResize="1" noEditPoints="1" noAdjustHandles="1" noChangeArrowheads="1" noChangeShapeType="1" noTextEdit="1"/>
              </p:cNvSpPr>
              <p:nvPr/>
            </p:nvSpPr>
            <p:spPr>
              <a:xfrm>
                <a:off x="913154" y="2630693"/>
                <a:ext cx="3094886" cy="369332"/>
              </a:xfrm>
              <a:prstGeom prst="rect">
                <a:avLst/>
              </a:prstGeom>
              <a:blipFill>
                <a:blip r:embed="rId2"/>
                <a:stretch>
                  <a:fillRect l="-1639" t="-3333" r="-2869" b="-3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D32777E6-A4AD-F8A7-5877-E2F5D4747A2A}"/>
                  </a:ext>
                </a:extLst>
              </p:cNvPr>
              <p:cNvSpPr txBox="1"/>
              <p:nvPr/>
            </p:nvSpPr>
            <p:spPr>
              <a:xfrm>
                <a:off x="538910" y="2044395"/>
                <a:ext cx="3938089" cy="400110"/>
              </a:xfrm>
              <a:prstGeom prst="rect">
                <a:avLst/>
              </a:prstGeom>
              <a:noFill/>
            </p:spPr>
            <p:txBody>
              <a:bodyPr wrap="square" rtlCol="0">
                <a:spAutoFit/>
              </a:bodyPr>
              <a:lstStyle/>
              <a:p>
                <a:r>
                  <a:rPr kumimoji="1" lang="en-US" altLang="ja-JP" sz="2000" dirty="0">
                    <a:latin typeface="MS Mincho" panose="02020609040205080304" pitchFamily="49" charset="-128"/>
                    <a:ea typeface="MS Mincho" panose="02020609040205080304" pitchFamily="49" charset="-128"/>
                  </a:rPr>
                  <a:t>Caustic</a:t>
                </a:r>
                <a:r>
                  <a:rPr kumimoji="1" lang="ja-JP" altLang="en-US" sz="2000">
                    <a:latin typeface="MS Mincho" panose="02020609040205080304" pitchFamily="49" charset="-128"/>
                    <a:ea typeface="MS Mincho" panose="02020609040205080304" pitchFamily="49" charset="-128"/>
                  </a:rPr>
                  <a:t>上の光電子運動量</a:t>
                </a:r>
                <a:r>
                  <a:rPr kumimoji="1" lang="en-US" altLang="ja-JP" sz="2000" dirty="0">
                    <a:latin typeface="MS Mincho" panose="02020609040205080304" pitchFamily="49" charset="-128"/>
                    <a:ea typeface="MS Mincho" panose="02020609040205080304" pitchFamily="49" charset="-128"/>
                  </a:rPr>
                  <a:t>:</a:t>
                </a:r>
                <a14:m>
                  <m:oMath xmlns:m="http://schemas.openxmlformats.org/officeDocument/2006/math">
                    <m:r>
                      <a:rPr kumimoji="1" lang="en-US" altLang="ja-JP" sz="2000" i="1">
                        <a:latin typeface="Cambria Math" panose="02040503050406030204" pitchFamily="18" charset="0"/>
                      </a:rPr>
                      <m:t>𝑆</m:t>
                    </m:r>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𝑝</m:t>
                        </m:r>
                      </m:e>
                    </m:d>
                  </m:oMath>
                </a14:m>
                <a:endParaRPr kumimoji="1" lang="en" altLang="ja-JP" sz="2000" dirty="0">
                  <a:latin typeface="MS Mincho" panose="02020609040205080304" pitchFamily="49" charset="-128"/>
                  <a:ea typeface="MS Mincho" panose="02020609040205080304" pitchFamily="49" charset="-128"/>
                </a:endParaRPr>
              </a:p>
            </p:txBody>
          </p:sp>
        </mc:Choice>
        <mc:Fallback xmlns="">
          <p:sp>
            <p:nvSpPr>
              <p:cNvPr id="7" name="テキスト ボックス 6">
                <a:extLst>
                  <a:ext uri="{FF2B5EF4-FFF2-40B4-BE49-F238E27FC236}">
                    <a16:creationId xmlns:a16="http://schemas.microsoft.com/office/drawing/2014/main" id="{D32777E6-A4AD-F8A7-5877-E2F5D4747A2A}"/>
                  </a:ext>
                </a:extLst>
              </p:cNvPr>
              <p:cNvSpPr txBox="1">
                <a:spLocks noRot="1" noChangeAspect="1" noMove="1" noResize="1" noEditPoints="1" noAdjustHandles="1" noChangeArrowheads="1" noChangeShapeType="1" noTextEdit="1"/>
              </p:cNvSpPr>
              <p:nvPr/>
            </p:nvSpPr>
            <p:spPr>
              <a:xfrm>
                <a:off x="538910" y="2044395"/>
                <a:ext cx="3938089" cy="400110"/>
              </a:xfrm>
              <a:prstGeom prst="rect">
                <a:avLst/>
              </a:prstGeom>
              <a:blipFill>
                <a:blip r:embed="rId3"/>
                <a:stretch>
                  <a:fillRect l="-1608" t="-9091" b="-2121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88D57F20-87B0-A697-FB66-F889963283C2}"/>
                  </a:ext>
                </a:extLst>
              </p:cNvPr>
              <p:cNvSpPr txBox="1"/>
              <p:nvPr/>
            </p:nvSpPr>
            <p:spPr>
              <a:xfrm>
                <a:off x="6556871" y="2920634"/>
                <a:ext cx="1296997" cy="276999"/>
              </a:xfrm>
              <a:prstGeom prst="rect">
                <a:avLst/>
              </a:prstGeom>
              <a:noFill/>
            </p:spPr>
            <p:txBody>
              <a:bodyPr wrap="square" lIns="0" tIns="0" rIns="0" bIns="0" rtlCol="0">
                <a:spAutoFit/>
              </a:bodyPr>
              <a:lstStyle/>
              <a:p>
                <a:r>
                  <a:rPr kumimoji="1" lang="ja-JP" altLang="en-US"/>
                  <a:t>散乱角</a:t>
                </a:r>
                <a:r>
                  <a:rPr lang="en-US" altLang="ja-JP" dirty="0">
                    <a:solidFill>
                      <a:schemeClr val="tx1"/>
                    </a:solidFill>
                  </a:rPr>
                  <a:t>… </a:t>
                </a:r>
                <a14:m>
                  <m:oMath xmlns:m="http://schemas.openxmlformats.org/officeDocument/2006/math">
                    <m:sSub>
                      <m:sSubPr>
                        <m:ctrlPr>
                          <a:rPr kumimoji="1" lang="en-US" altLang="ja-JP" i="1" smtClean="0">
                            <a:latin typeface="Cambria Math" panose="02040503050406030204" pitchFamily="18" charset="0"/>
                            <a:ea typeface="Cambria Math" panose="02040503050406030204" pitchFamily="18" charset="0"/>
                          </a:rPr>
                        </m:ctrlPr>
                      </m:sSubPr>
                      <m:e>
                        <m:r>
                          <a:rPr kumimoji="1" lang="en-US" altLang="ja-JP" i="1">
                            <a:latin typeface="Cambria Math" panose="02040503050406030204" pitchFamily="18" charset="0"/>
                            <a:ea typeface="Cambria Math" panose="02040503050406030204" pitchFamily="18" charset="0"/>
                          </a:rPr>
                          <m:t>𝜃</m:t>
                        </m:r>
                      </m:e>
                      <m:sub>
                        <m:r>
                          <a:rPr kumimoji="1" lang="en-US" altLang="ja-JP" i="1">
                            <a:latin typeface="Cambria Math" panose="02040503050406030204" pitchFamily="18" charset="0"/>
                            <a:ea typeface="Cambria Math" panose="02040503050406030204" pitchFamily="18" charset="0"/>
                          </a:rPr>
                          <m:t>𝑟</m:t>
                        </m:r>
                      </m:sub>
                    </m:sSub>
                  </m:oMath>
                </a14:m>
                <a:endParaRPr kumimoji="1" lang="en-US" altLang="ja-JP" dirty="0"/>
              </a:p>
            </p:txBody>
          </p:sp>
        </mc:Choice>
        <mc:Fallback xmlns="">
          <p:sp>
            <p:nvSpPr>
              <p:cNvPr id="9" name="テキスト ボックス 8">
                <a:extLst>
                  <a:ext uri="{FF2B5EF4-FFF2-40B4-BE49-F238E27FC236}">
                    <a16:creationId xmlns:a16="http://schemas.microsoft.com/office/drawing/2014/main" id="{88D57F20-87B0-A697-FB66-F889963283C2}"/>
                  </a:ext>
                </a:extLst>
              </p:cNvPr>
              <p:cNvSpPr txBox="1">
                <a:spLocks noRot="1" noChangeAspect="1" noMove="1" noResize="1" noEditPoints="1" noAdjustHandles="1" noChangeArrowheads="1" noChangeShapeType="1" noTextEdit="1"/>
              </p:cNvSpPr>
              <p:nvPr/>
            </p:nvSpPr>
            <p:spPr>
              <a:xfrm>
                <a:off x="6556871" y="2920634"/>
                <a:ext cx="1296997" cy="276999"/>
              </a:xfrm>
              <a:prstGeom prst="rect">
                <a:avLst/>
              </a:prstGeom>
              <a:blipFill>
                <a:blip r:embed="rId4"/>
                <a:stretch>
                  <a:fillRect l="-11650" t="-20833" b="-458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89A3624F-B62C-BE65-A2BE-B108BEB0A869}"/>
                  </a:ext>
                </a:extLst>
              </p:cNvPr>
              <p:cNvSpPr txBox="1"/>
              <p:nvPr/>
            </p:nvSpPr>
            <p:spPr>
              <a:xfrm>
                <a:off x="5429596" y="2202851"/>
                <a:ext cx="2302667" cy="285621"/>
              </a:xfrm>
              <a:prstGeom prst="rect">
                <a:avLst/>
              </a:prstGeom>
              <a:noFill/>
            </p:spPr>
            <p:txBody>
              <a:bodyPr wrap="square" lIns="0" tIns="0" rIns="0" bIns="0" rtlCol="0">
                <a:spAutoFit/>
              </a:bodyPr>
              <a:lstStyle/>
              <a:p>
                <a:r>
                  <a:rPr kumimoji="1" lang="ja-JP" altLang="en-US"/>
                  <a:t>観測される運動量</a:t>
                </a:r>
                <a:r>
                  <a:rPr lang="en-US" altLang="ja-JP" dirty="0">
                    <a:solidFill>
                      <a:schemeClr val="tx1"/>
                    </a:solidFill>
                  </a:rPr>
                  <a:t>…</a:t>
                </a:r>
                <a:r>
                  <a:rPr kumimoji="1" lang="en-US" altLang="ja-JP" dirty="0"/>
                  <a:t> </a:t>
                </a:r>
                <a14:m>
                  <m:oMath xmlns:m="http://schemas.openxmlformats.org/officeDocument/2006/math">
                    <m:r>
                      <a:rPr kumimoji="1" lang="en-US" altLang="ja-JP" i="1">
                        <a:latin typeface="Cambria Math" panose="02040503050406030204" pitchFamily="18" charset="0"/>
                      </a:rPr>
                      <m:t>𝑝</m:t>
                    </m:r>
                  </m:oMath>
                </a14:m>
                <a:endParaRPr kumimoji="1" lang="en-US" altLang="ja-JP" dirty="0"/>
              </a:p>
            </p:txBody>
          </p:sp>
        </mc:Choice>
        <mc:Fallback xmlns="">
          <p:sp>
            <p:nvSpPr>
              <p:cNvPr id="18" name="テキスト ボックス 17">
                <a:extLst>
                  <a:ext uri="{FF2B5EF4-FFF2-40B4-BE49-F238E27FC236}">
                    <a16:creationId xmlns:a16="http://schemas.microsoft.com/office/drawing/2014/main" id="{89A3624F-B62C-BE65-A2BE-B108BEB0A869}"/>
                  </a:ext>
                </a:extLst>
              </p:cNvPr>
              <p:cNvSpPr txBox="1">
                <a:spLocks noRot="1" noChangeAspect="1" noMove="1" noResize="1" noEditPoints="1" noAdjustHandles="1" noChangeArrowheads="1" noChangeShapeType="1" noTextEdit="1"/>
              </p:cNvSpPr>
              <p:nvPr/>
            </p:nvSpPr>
            <p:spPr>
              <a:xfrm>
                <a:off x="5429596" y="2202851"/>
                <a:ext cx="2302667" cy="285621"/>
              </a:xfrm>
              <a:prstGeom prst="rect">
                <a:avLst/>
              </a:prstGeom>
              <a:blipFill>
                <a:blip r:embed="rId5"/>
                <a:stretch>
                  <a:fillRect l="-6044" t="-26087" r="-1648" b="-478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747A0404-8DA1-A42F-FECA-B8239D87097C}"/>
                  </a:ext>
                </a:extLst>
              </p:cNvPr>
              <p:cNvSpPr txBox="1"/>
              <p:nvPr/>
            </p:nvSpPr>
            <p:spPr>
              <a:xfrm>
                <a:off x="5177349" y="2560762"/>
                <a:ext cx="2664642" cy="276999"/>
              </a:xfrm>
              <a:prstGeom prst="rect">
                <a:avLst/>
              </a:prstGeom>
              <a:noFill/>
            </p:spPr>
            <p:txBody>
              <a:bodyPr wrap="square" lIns="0" tIns="0" rIns="0" bIns="0" rtlCol="0">
                <a:spAutoFit/>
              </a:bodyPr>
              <a:lstStyle/>
              <a:p>
                <a:r>
                  <a:rPr kumimoji="1" lang="ja-JP" altLang="en-US"/>
                  <a:t>再衝突直後の運動量</a:t>
                </a:r>
                <a:r>
                  <a:rPr lang="en-US" altLang="ja-JP" dirty="0">
                    <a:solidFill>
                      <a:schemeClr val="tx1"/>
                    </a:solidFill>
                  </a:rPr>
                  <a:t>…</a:t>
                </a:r>
                <a:r>
                  <a:rPr lang="en-US" altLang="ja-JP" dirty="0">
                    <a:ea typeface="Cambria Math" panose="02040503050406030204" pitchFamily="18" charset="0"/>
                  </a:rPr>
                  <a:t> </a:t>
                </a:r>
                <a14:m>
                  <m:oMath xmlns:m="http://schemas.openxmlformats.org/officeDocument/2006/math">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𝑝</m:t>
                        </m:r>
                      </m:e>
                      <m:sub>
                        <m:r>
                          <a:rPr lang="en-US" altLang="ja-JP" i="1">
                            <a:latin typeface="Cambria Math" panose="02040503050406030204" pitchFamily="18" charset="0"/>
                            <a:ea typeface="Cambria Math" panose="02040503050406030204" pitchFamily="18" charset="0"/>
                          </a:rPr>
                          <m:t>𝑟</m:t>
                        </m:r>
                      </m:sub>
                    </m:sSub>
                  </m:oMath>
                </a14:m>
                <a:endParaRPr kumimoji="1" lang="en-US" altLang="ja-JP" dirty="0"/>
              </a:p>
            </p:txBody>
          </p:sp>
        </mc:Choice>
        <mc:Fallback xmlns="">
          <p:sp>
            <p:nvSpPr>
              <p:cNvPr id="19" name="テキスト ボックス 18">
                <a:extLst>
                  <a:ext uri="{FF2B5EF4-FFF2-40B4-BE49-F238E27FC236}">
                    <a16:creationId xmlns:a16="http://schemas.microsoft.com/office/drawing/2014/main" id="{747A0404-8DA1-A42F-FECA-B8239D87097C}"/>
                  </a:ext>
                </a:extLst>
              </p:cNvPr>
              <p:cNvSpPr txBox="1">
                <a:spLocks noRot="1" noChangeAspect="1" noMove="1" noResize="1" noEditPoints="1" noAdjustHandles="1" noChangeArrowheads="1" noChangeShapeType="1" noTextEdit="1"/>
              </p:cNvSpPr>
              <p:nvPr/>
            </p:nvSpPr>
            <p:spPr>
              <a:xfrm>
                <a:off x="5177349" y="2560762"/>
                <a:ext cx="2664642" cy="276999"/>
              </a:xfrm>
              <a:prstGeom prst="rect">
                <a:avLst/>
              </a:prstGeom>
              <a:blipFill>
                <a:blip r:embed="rId6"/>
                <a:stretch>
                  <a:fillRect l="-5213" t="-26087" b="-47826"/>
                </a:stretch>
              </a:blipFill>
            </p:spPr>
            <p:txBody>
              <a:bodyPr/>
              <a:lstStyle/>
              <a:p>
                <a:r>
                  <a:rPr lang="ja-JP" altLang="en-US">
                    <a:noFill/>
                  </a:rPr>
                  <a:t> </a:t>
                </a:r>
              </a:p>
            </p:txBody>
          </p:sp>
        </mc:Fallback>
      </mc:AlternateContent>
      <p:sp>
        <p:nvSpPr>
          <p:cNvPr id="31" name="字幕 2">
            <a:extLst>
              <a:ext uri="{FF2B5EF4-FFF2-40B4-BE49-F238E27FC236}">
                <a16:creationId xmlns:a16="http://schemas.microsoft.com/office/drawing/2014/main" id="{BBDC7F95-9126-873A-9F78-37AB61ED2EB5}"/>
              </a:ext>
            </a:extLst>
          </p:cNvPr>
          <p:cNvSpPr txBox="1">
            <a:spLocks/>
          </p:cNvSpPr>
          <p:nvPr/>
        </p:nvSpPr>
        <p:spPr>
          <a:xfrm>
            <a:off x="437294" y="1431377"/>
            <a:ext cx="10768588" cy="69078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弾性衝突において、後方散乱</a:t>
            </a:r>
            <a:r>
              <a:rPr lang="en-US" altLang="ja-JP" sz="2000" dirty="0"/>
              <a:t>Caustic</a:t>
            </a:r>
            <a:r>
              <a:rPr lang="ja-JP" altLang="en-US" sz="2000"/>
              <a:t>上での光電子運動量分布について以下が成り立つ。</a:t>
            </a:r>
            <a:endParaRPr lang="en-US" altLang="ja-JP" sz="2000" dirty="0"/>
          </a:p>
        </p:txBody>
      </p: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0F32F352-5232-7541-FECF-DD4E6F838A03}"/>
                  </a:ext>
                </a:extLst>
              </p:cNvPr>
              <p:cNvSpPr txBox="1"/>
              <p:nvPr/>
            </p:nvSpPr>
            <p:spPr>
              <a:xfrm>
                <a:off x="640080" y="3404965"/>
                <a:ext cx="2801390" cy="400110"/>
              </a:xfrm>
              <a:prstGeom prst="rect">
                <a:avLst/>
              </a:prstGeom>
              <a:noFill/>
            </p:spPr>
            <p:txBody>
              <a:bodyPr wrap="square">
                <a:spAutoFit/>
              </a:bodyPr>
              <a:lstStyle/>
              <a:p>
                <a:r>
                  <a:rPr kumimoji="1" lang="ja-JP" altLang="en-US" sz="2000"/>
                  <a:t>微分断面積</a:t>
                </a:r>
                <a14:m>
                  <m:oMath xmlns:m="http://schemas.openxmlformats.org/officeDocument/2006/math">
                    <m:r>
                      <a:rPr kumimoji="1" lang="en-US" altLang="ja-JP" sz="2000" i="1" smtClean="0">
                        <a:latin typeface="Cambria Math" panose="02040503050406030204" pitchFamily="18" charset="0"/>
                        <a:ea typeface="Cambria Math" panose="02040503050406030204" pitchFamily="18" charset="0"/>
                      </a:rPr>
                      <m:t>𝜎</m:t>
                    </m:r>
                    <m:d>
                      <m:dPr>
                        <m:ctrlPr>
                          <a:rPr kumimoji="1" lang="en-US" altLang="ja-JP" sz="2000" i="1">
                            <a:latin typeface="Cambria Math" panose="02040503050406030204" pitchFamily="18" charset="0"/>
                            <a:ea typeface="Cambria Math" panose="02040503050406030204" pitchFamily="18" charset="0"/>
                          </a:rPr>
                        </m:ctrlPr>
                      </m:dPr>
                      <m:e>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i="1">
                                <a:latin typeface="Cambria Math" panose="02040503050406030204" pitchFamily="18" charset="0"/>
                                <a:ea typeface="Cambria Math" panose="02040503050406030204" pitchFamily="18" charset="0"/>
                              </a:rPr>
                              <m:t>𝑝</m:t>
                            </m:r>
                          </m:e>
                          <m:sub>
                            <m:r>
                              <a:rPr kumimoji="1" lang="en-US" altLang="ja-JP" sz="2000" i="1">
                                <a:latin typeface="Cambria Math" panose="02040503050406030204" pitchFamily="18" charset="0"/>
                                <a:ea typeface="Cambria Math" panose="02040503050406030204" pitchFamily="18" charset="0"/>
                              </a:rPr>
                              <m:t>𝑟</m:t>
                            </m:r>
                          </m:sub>
                        </m:sSub>
                        <m:r>
                          <a:rPr kumimoji="1" lang="en-US" altLang="ja-JP" sz="2000" i="1">
                            <a:latin typeface="Cambria Math" panose="02040503050406030204" pitchFamily="18" charset="0"/>
                            <a:ea typeface="Cambria Math" panose="02040503050406030204" pitchFamily="18" charset="0"/>
                          </a:rPr>
                          <m:t>,</m:t>
                        </m:r>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i="1">
                                <a:latin typeface="Cambria Math" panose="02040503050406030204" pitchFamily="18" charset="0"/>
                                <a:ea typeface="Cambria Math" panose="02040503050406030204" pitchFamily="18" charset="0"/>
                              </a:rPr>
                              <m:t>𝜃</m:t>
                            </m:r>
                          </m:e>
                          <m:sub>
                            <m:r>
                              <a:rPr kumimoji="1" lang="en-US" altLang="ja-JP" sz="2000" i="1">
                                <a:latin typeface="Cambria Math" panose="02040503050406030204" pitchFamily="18" charset="0"/>
                                <a:ea typeface="Cambria Math" panose="02040503050406030204" pitchFamily="18" charset="0"/>
                              </a:rPr>
                              <m:t>𝑟</m:t>
                            </m:r>
                          </m:sub>
                        </m:sSub>
                      </m:e>
                    </m:d>
                  </m:oMath>
                </a14:m>
                <a:r>
                  <a:rPr lang="en-US" altLang="ja-JP" sz="2000" dirty="0"/>
                  <a:t>:</a:t>
                </a:r>
                <a:endParaRPr lang="ja-JP" altLang="en-US" sz="2000"/>
              </a:p>
            </p:txBody>
          </p:sp>
        </mc:Choice>
        <mc:Fallback xmlns="">
          <p:sp>
            <p:nvSpPr>
              <p:cNvPr id="33" name="テキスト ボックス 32">
                <a:extLst>
                  <a:ext uri="{FF2B5EF4-FFF2-40B4-BE49-F238E27FC236}">
                    <a16:creationId xmlns:a16="http://schemas.microsoft.com/office/drawing/2014/main" id="{0F32F352-5232-7541-FECF-DD4E6F838A03}"/>
                  </a:ext>
                </a:extLst>
              </p:cNvPr>
              <p:cNvSpPr txBox="1">
                <a:spLocks noRot="1" noChangeAspect="1" noMove="1" noResize="1" noEditPoints="1" noAdjustHandles="1" noChangeArrowheads="1" noChangeShapeType="1" noTextEdit="1"/>
              </p:cNvSpPr>
              <p:nvPr/>
            </p:nvSpPr>
            <p:spPr>
              <a:xfrm>
                <a:off x="640080" y="3404965"/>
                <a:ext cx="2801390" cy="400110"/>
              </a:xfrm>
              <a:prstGeom prst="rect">
                <a:avLst/>
              </a:prstGeom>
              <a:blipFill>
                <a:blip r:embed="rId7"/>
                <a:stretch>
                  <a:fillRect l="-2252" t="-6250" b="-312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335BC97B-B487-8F79-EACE-0A5722489470}"/>
                  </a:ext>
                </a:extLst>
              </p:cNvPr>
              <p:cNvSpPr txBox="1"/>
              <p:nvPr/>
            </p:nvSpPr>
            <p:spPr>
              <a:xfrm>
                <a:off x="4925286" y="3440848"/>
                <a:ext cx="2977110" cy="307777"/>
              </a:xfrm>
              <a:prstGeom prst="rect">
                <a:avLst/>
              </a:prstGeom>
              <a:noFill/>
            </p:spPr>
            <p:txBody>
              <a:bodyPr wrap="square" lIns="0" tIns="0" rIns="0" bIns="0" rtlCol="0">
                <a:spAutoFit/>
              </a:bodyPr>
              <a:lstStyle/>
              <a:p>
                <a:r>
                  <a:rPr kumimoji="1" lang="ja-JP" altLang="en-US" sz="2000"/>
                  <a:t>再衝突電子波束</a:t>
                </a:r>
                <a14:m>
                  <m:oMath xmlns:m="http://schemas.openxmlformats.org/officeDocument/2006/math">
                    <m:r>
                      <a:rPr kumimoji="1" lang="en-US" altLang="ja-JP" sz="2000" i="1" smtClean="0">
                        <a:latin typeface="Cambria Math" panose="02040503050406030204" pitchFamily="18" charset="0"/>
                        <a:ea typeface="Cambria Math" panose="02040503050406030204" pitchFamily="18" charset="0"/>
                      </a:rPr>
                      <m:t>𝑊</m:t>
                    </m:r>
                    <m:r>
                      <a:rPr kumimoji="1" lang="en-US" altLang="ja-JP" sz="2000" i="1" smtClean="0">
                        <a:latin typeface="Cambria Math" panose="02040503050406030204" pitchFamily="18" charset="0"/>
                        <a:ea typeface="Cambria Math" panose="02040503050406030204" pitchFamily="18" charset="0"/>
                      </a:rPr>
                      <m:t>(</m:t>
                    </m:r>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i="1">
                            <a:latin typeface="Cambria Math" panose="02040503050406030204" pitchFamily="18" charset="0"/>
                            <a:ea typeface="Cambria Math" panose="02040503050406030204" pitchFamily="18" charset="0"/>
                          </a:rPr>
                          <m:t>𝑝</m:t>
                        </m:r>
                      </m:e>
                      <m:sub>
                        <m:r>
                          <a:rPr kumimoji="1" lang="en-US" altLang="ja-JP" sz="2000" i="1">
                            <a:latin typeface="Cambria Math" panose="02040503050406030204" pitchFamily="18" charset="0"/>
                            <a:ea typeface="Cambria Math" panose="02040503050406030204" pitchFamily="18" charset="0"/>
                          </a:rPr>
                          <m:t>𝑟</m:t>
                        </m:r>
                      </m:sub>
                    </m:sSub>
                    <m:r>
                      <a:rPr kumimoji="1" lang="en-US" altLang="ja-JP" sz="2000" i="1">
                        <a:latin typeface="Cambria Math" panose="02040503050406030204" pitchFamily="18" charset="0"/>
                        <a:ea typeface="Cambria Math" panose="02040503050406030204" pitchFamily="18" charset="0"/>
                      </a:rPr>
                      <m:t>)</m:t>
                    </m:r>
                  </m:oMath>
                </a14:m>
                <a:r>
                  <a:rPr kumimoji="1" lang="en-US" altLang="ja-JP" sz="2000" dirty="0"/>
                  <a:t>: </a:t>
                </a:r>
              </a:p>
            </p:txBody>
          </p:sp>
        </mc:Choice>
        <mc:Fallback xmlns="">
          <p:sp>
            <p:nvSpPr>
              <p:cNvPr id="34" name="テキスト ボックス 33">
                <a:extLst>
                  <a:ext uri="{FF2B5EF4-FFF2-40B4-BE49-F238E27FC236}">
                    <a16:creationId xmlns:a16="http://schemas.microsoft.com/office/drawing/2014/main" id="{335BC97B-B487-8F79-EACE-0A5722489470}"/>
                  </a:ext>
                </a:extLst>
              </p:cNvPr>
              <p:cNvSpPr txBox="1">
                <a:spLocks noRot="1" noChangeAspect="1" noMove="1" noResize="1" noEditPoints="1" noAdjustHandles="1" noChangeArrowheads="1" noChangeShapeType="1" noTextEdit="1"/>
              </p:cNvSpPr>
              <p:nvPr/>
            </p:nvSpPr>
            <p:spPr>
              <a:xfrm>
                <a:off x="4925286" y="3440848"/>
                <a:ext cx="2977110" cy="307777"/>
              </a:xfrm>
              <a:prstGeom prst="rect">
                <a:avLst/>
              </a:prstGeom>
              <a:blipFill>
                <a:blip r:embed="rId8"/>
                <a:stretch>
                  <a:fillRect l="-5085" t="-19231" b="-50000"/>
                </a:stretch>
              </a:blipFill>
            </p:spPr>
            <p:txBody>
              <a:bodyPr/>
              <a:lstStyle/>
              <a:p>
                <a:r>
                  <a:rPr lang="ja-JP" altLang="en-US">
                    <a:noFill/>
                  </a:rPr>
                  <a:t> </a:t>
                </a:r>
              </a:p>
            </p:txBody>
          </p:sp>
        </mc:Fallback>
      </mc:AlternateContent>
      <p:sp>
        <p:nvSpPr>
          <p:cNvPr id="36" name="テキスト ボックス 35">
            <a:extLst>
              <a:ext uri="{FF2B5EF4-FFF2-40B4-BE49-F238E27FC236}">
                <a16:creationId xmlns:a16="http://schemas.microsoft.com/office/drawing/2014/main" id="{F3E23504-58BA-E848-0765-A4816024F8BD}"/>
              </a:ext>
            </a:extLst>
          </p:cNvPr>
          <p:cNvSpPr txBox="1"/>
          <p:nvPr/>
        </p:nvSpPr>
        <p:spPr>
          <a:xfrm>
            <a:off x="795252" y="3820601"/>
            <a:ext cx="3327861" cy="400110"/>
          </a:xfrm>
          <a:prstGeom prst="rect">
            <a:avLst/>
          </a:prstGeom>
          <a:noFill/>
        </p:spPr>
        <p:txBody>
          <a:bodyPr wrap="square">
            <a:spAutoFit/>
          </a:bodyPr>
          <a:lstStyle/>
          <a:p>
            <a:r>
              <a:rPr lang="ja-JP" altLang="en-US" sz="2000"/>
              <a:t>原子・分子に依存する量</a:t>
            </a:r>
          </a:p>
        </p:txBody>
      </p:sp>
      <p:sp>
        <p:nvSpPr>
          <p:cNvPr id="38" name="テキスト ボックス 37">
            <a:extLst>
              <a:ext uri="{FF2B5EF4-FFF2-40B4-BE49-F238E27FC236}">
                <a16:creationId xmlns:a16="http://schemas.microsoft.com/office/drawing/2014/main" id="{B27B26B0-879B-F56A-D3E7-4AAB0D0445B7}"/>
              </a:ext>
            </a:extLst>
          </p:cNvPr>
          <p:cNvSpPr txBox="1"/>
          <p:nvPr/>
        </p:nvSpPr>
        <p:spPr>
          <a:xfrm>
            <a:off x="5066605" y="3853850"/>
            <a:ext cx="3329248" cy="400110"/>
          </a:xfrm>
          <a:prstGeom prst="rect">
            <a:avLst/>
          </a:prstGeom>
          <a:noFill/>
        </p:spPr>
        <p:txBody>
          <a:bodyPr wrap="square">
            <a:spAutoFit/>
          </a:bodyPr>
          <a:lstStyle/>
          <a:p>
            <a:r>
              <a:rPr lang="ja-JP" altLang="en-US" sz="2000"/>
              <a:t>照射レーザーに依存する量</a:t>
            </a:r>
          </a:p>
        </p:txBody>
      </p:sp>
      <p:sp>
        <p:nvSpPr>
          <p:cNvPr id="40" name="テキスト ボックス 39">
            <a:extLst>
              <a:ext uri="{FF2B5EF4-FFF2-40B4-BE49-F238E27FC236}">
                <a16:creationId xmlns:a16="http://schemas.microsoft.com/office/drawing/2014/main" id="{0B40F42E-1E5A-97CC-7AA4-90FA840D0446}"/>
              </a:ext>
            </a:extLst>
          </p:cNvPr>
          <p:cNvSpPr txBox="1"/>
          <p:nvPr/>
        </p:nvSpPr>
        <p:spPr>
          <a:xfrm>
            <a:off x="637704" y="4847510"/>
            <a:ext cx="10731731" cy="707886"/>
          </a:xfrm>
          <a:prstGeom prst="rect">
            <a:avLst/>
          </a:prstGeom>
          <a:noFill/>
        </p:spPr>
        <p:txBody>
          <a:bodyPr wrap="square">
            <a:spAutoFit/>
          </a:bodyPr>
          <a:lstStyle/>
          <a:p>
            <a:r>
              <a:rPr lang="ja-JP" altLang="en-US" sz="2000"/>
              <a:t>観測で得られた光電子運動量スペクトルから分子の超高速イメージングを行う方法が期待されている。</a:t>
            </a:r>
          </a:p>
        </p:txBody>
      </p:sp>
    </p:spTree>
    <p:extLst>
      <p:ext uri="{BB962C8B-B14F-4D97-AF65-F5344CB8AC3E}">
        <p14:creationId xmlns:p14="http://schemas.microsoft.com/office/powerpoint/2010/main" val="2744356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
            <a:extLst>
              <a:ext uri="{FF2B5EF4-FFF2-40B4-BE49-F238E27FC236}">
                <a16:creationId xmlns:a16="http://schemas.microsoft.com/office/drawing/2014/main" id="{9FEA1CE9-F16A-0C5D-8499-A52B69F7B480}"/>
              </a:ext>
            </a:extLst>
          </p:cNvPr>
          <p:cNvSpPr txBox="1">
            <a:spLocks/>
          </p:cNvSpPr>
          <p:nvPr/>
        </p:nvSpPr>
        <p:spPr>
          <a:xfrm>
            <a:off x="290944" y="443345"/>
            <a:ext cx="4466149"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800"/>
              <a:t>序論</a:t>
            </a:r>
            <a:r>
              <a:rPr lang="en-US" altLang="ja-JP" sz="2800" dirty="0"/>
              <a:t>~</a:t>
            </a:r>
            <a:r>
              <a:rPr lang="ja-JP" altLang="en-US" sz="2800"/>
              <a:t>光電子運動量分布</a:t>
            </a:r>
          </a:p>
        </p:txBody>
      </p:sp>
      <p:sp>
        <p:nvSpPr>
          <p:cNvPr id="45" name="字幕 2">
            <a:extLst>
              <a:ext uri="{FF2B5EF4-FFF2-40B4-BE49-F238E27FC236}">
                <a16:creationId xmlns:a16="http://schemas.microsoft.com/office/drawing/2014/main" id="{B3A8C555-F0A9-1059-09CF-5BA169029C9E}"/>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6</a:t>
            </a:r>
          </a:p>
        </p:txBody>
      </p:sp>
      <p:pic>
        <p:nvPicPr>
          <p:cNvPr id="2" name="図 1">
            <a:extLst>
              <a:ext uri="{FF2B5EF4-FFF2-40B4-BE49-F238E27FC236}">
                <a16:creationId xmlns:a16="http://schemas.microsoft.com/office/drawing/2014/main" id="{BA11A18D-A2AD-6B96-2605-CBC364747D5D}"/>
              </a:ext>
            </a:extLst>
          </p:cNvPr>
          <p:cNvPicPr>
            <a:picLocks noChangeAspect="1"/>
          </p:cNvPicPr>
          <p:nvPr/>
        </p:nvPicPr>
        <p:blipFill rotWithShape="1">
          <a:blip r:embed="rId2"/>
          <a:srcRect l="8560" t="8933" r="12531" b="3227"/>
          <a:stretch/>
        </p:blipFill>
        <p:spPr>
          <a:xfrm>
            <a:off x="7168505" y="2980707"/>
            <a:ext cx="4153276" cy="3467594"/>
          </a:xfrm>
          <a:prstGeom prst="rect">
            <a:avLst/>
          </a:prstGeom>
        </p:spPr>
      </p:pic>
      <mc:AlternateContent xmlns:mc="http://schemas.openxmlformats.org/markup-compatibility/2006">
        <mc:Choice xmlns:a14="http://schemas.microsoft.com/office/drawing/2010/main" Requires="a14">
          <p:sp>
            <p:nvSpPr>
              <p:cNvPr id="6" name="テキスト ボックス 5">
                <a:extLst>
                  <a:ext uri="{FF2B5EF4-FFF2-40B4-BE49-F238E27FC236}">
                    <a16:creationId xmlns:a16="http://schemas.microsoft.com/office/drawing/2014/main" id="{F2F57B10-0F47-BCF4-FCFB-DB48C53B4D79}"/>
                  </a:ext>
                </a:extLst>
              </p:cNvPr>
              <p:cNvSpPr txBox="1"/>
              <p:nvPr/>
            </p:nvSpPr>
            <p:spPr>
              <a:xfrm>
                <a:off x="620008" y="2405732"/>
                <a:ext cx="3465104" cy="400110"/>
              </a:xfrm>
              <a:prstGeom prst="rect">
                <a:avLst/>
              </a:prstGeom>
              <a:noFill/>
            </p:spPr>
            <p:txBody>
              <a:bodyPr wrap="square">
                <a:spAutoFit/>
              </a:bodyPr>
              <a:lstStyle/>
              <a:p>
                <a14:m>
                  <m:oMath xmlns:m="http://schemas.openxmlformats.org/officeDocument/2006/math">
                    <m:r>
                      <m:rPr>
                        <m:nor/>
                      </m:rPr>
                      <a:rPr lang="en-US" altLang="ja-JP" sz="2000" b="0" i="0" smtClean="0">
                        <a:latin typeface="Cambria Math" panose="02040503050406030204" pitchFamily="18" charset="0"/>
                      </a:rPr>
                      <m:t>CO</m:t>
                    </m:r>
                    <m:r>
                      <a:rPr lang="en-US" altLang="ja-JP" sz="2000" b="0" i="1" smtClean="0">
                        <a:latin typeface="Cambria Math" panose="02040503050406030204" pitchFamily="18" charset="0"/>
                        <a:ea typeface="Cambria Math" panose="02040503050406030204" pitchFamily="18" charset="0"/>
                      </a:rPr>
                      <m:t>→</m:t>
                    </m:r>
                    <m:sSup>
                      <m:sSupPr>
                        <m:ctrlPr>
                          <a:rPr lang="en-US" altLang="ja-JP" sz="2000" b="0" i="1" smtClean="0">
                            <a:latin typeface="Cambria Math" panose="02040503050406030204" pitchFamily="18" charset="0"/>
                            <a:ea typeface="Cambria Math" panose="02040503050406030204" pitchFamily="18" charset="0"/>
                          </a:rPr>
                        </m:ctrlPr>
                      </m:sSupPr>
                      <m:e>
                        <m:r>
                          <m:rPr>
                            <m:nor/>
                          </m:rPr>
                          <a:rPr lang="en-US" altLang="ja-JP" sz="2000" b="0" i="0" smtClean="0">
                            <a:latin typeface="Cambria Math" panose="02040503050406030204" pitchFamily="18" charset="0"/>
                            <a:ea typeface="Cambria Math" panose="02040503050406030204" pitchFamily="18" charset="0"/>
                          </a:rPr>
                          <m:t>e</m:t>
                        </m:r>
                      </m:e>
                      <m:sup>
                        <m:r>
                          <a:rPr lang="en-US" altLang="ja-JP" sz="2000" b="0" i="1" smtClean="0">
                            <a:latin typeface="Cambria Math" panose="02040503050406030204" pitchFamily="18" charset="0"/>
                            <a:ea typeface="Cambria Math" panose="02040503050406030204" pitchFamily="18" charset="0"/>
                          </a:rPr>
                          <m:t>−</m:t>
                        </m:r>
                      </m:sup>
                    </m:sSup>
                    <m:r>
                      <a:rPr lang="en-US" altLang="ja-JP" sz="2000" b="0" i="1" smtClean="0">
                        <a:latin typeface="Cambria Math" panose="02040503050406030204" pitchFamily="18" charset="0"/>
                        <a:ea typeface="Cambria Math" panose="02040503050406030204" pitchFamily="18" charset="0"/>
                      </a:rPr>
                      <m:t>+</m:t>
                    </m:r>
                    <m:sSup>
                      <m:sSupPr>
                        <m:ctrlPr>
                          <a:rPr lang="en-US" altLang="ja-JP" sz="2000" i="1" smtClean="0">
                            <a:latin typeface="Cambria Math" panose="02040503050406030204" pitchFamily="18" charset="0"/>
                          </a:rPr>
                        </m:ctrlPr>
                      </m:sSupPr>
                      <m:e>
                        <m:r>
                          <m:rPr>
                            <m:nor/>
                          </m:rPr>
                          <a:rPr lang="en-US" altLang="ja-JP" sz="2000">
                            <a:latin typeface="Cambria Math" panose="02040503050406030204" pitchFamily="18" charset="0"/>
                          </a:rPr>
                          <m:t>CO</m:t>
                        </m:r>
                      </m:e>
                      <m:sup>
                        <m:r>
                          <a:rPr lang="en-US" altLang="ja-JP" sz="2000" b="0" i="1" smtClean="0">
                            <a:latin typeface="Cambria Math" panose="02040503050406030204" pitchFamily="18" charset="0"/>
                          </a:rPr>
                          <m:t>+</m:t>
                        </m:r>
                      </m:sup>
                    </m:sSup>
                  </m:oMath>
                </a14:m>
                <a:r>
                  <a:rPr lang="en-US" altLang="ja-JP" sz="2000" dirty="0">
                    <a:ea typeface="Cambria Math" panose="02040503050406030204" pitchFamily="18" charset="0"/>
                  </a:rPr>
                  <a:t> </a:t>
                </a:r>
                <a14:m>
                  <m:oMath xmlns:m="http://schemas.openxmlformats.org/officeDocument/2006/math">
                    <m:r>
                      <a:rPr lang="en-US" altLang="ja-JP" sz="2000" i="1">
                        <a:latin typeface="Cambria Math" panose="02040503050406030204" pitchFamily="18" charset="0"/>
                        <a:ea typeface="Cambria Math" panose="02040503050406030204" pitchFamily="18" charset="0"/>
                      </a:rPr>
                      <m:t>→</m:t>
                    </m:r>
                    <m:sSup>
                      <m:sSupPr>
                        <m:ctrlPr>
                          <a:rPr lang="en-US" altLang="ja-JP" sz="2000" i="1">
                            <a:latin typeface="Cambria Math" panose="02040503050406030204" pitchFamily="18" charset="0"/>
                            <a:ea typeface="Cambria Math" panose="02040503050406030204" pitchFamily="18" charset="0"/>
                          </a:rPr>
                        </m:ctrlPr>
                      </m:sSupPr>
                      <m:e>
                        <m:r>
                          <m:rPr>
                            <m:nor/>
                          </m:rPr>
                          <a:rPr lang="en-US" altLang="ja-JP" sz="2000">
                            <a:latin typeface="Cambria Math" panose="02040503050406030204" pitchFamily="18" charset="0"/>
                            <a:ea typeface="Cambria Math" panose="02040503050406030204" pitchFamily="18" charset="0"/>
                          </a:rPr>
                          <m:t>e</m:t>
                        </m:r>
                      </m:e>
                      <m:sup>
                        <m:r>
                          <a:rPr lang="en-US" altLang="ja-JP" sz="2000" i="1">
                            <a:latin typeface="Cambria Math" panose="02040503050406030204" pitchFamily="18" charset="0"/>
                            <a:ea typeface="Cambria Math" panose="02040503050406030204" pitchFamily="18" charset="0"/>
                          </a:rPr>
                          <m:t>−</m:t>
                        </m:r>
                      </m:sup>
                    </m:sSup>
                    <m:r>
                      <a:rPr lang="en-US" altLang="ja-JP" sz="2000" i="1">
                        <a:latin typeface="Cambria Math" panose="02040503050406030204" pitchFamily="18" charset="0"/>
                        <a:ea typeface="Cambria Math" panose="02040503050406030204" pitchFamily="18" charset="0"/>
                      </a:rPr>
                      <m:t>+</m:t>
                    </m:r>
                    <m:sSup>
                      <m:sSupPr>
                        <m:ctrlPr>
                          <a:rPr lang="en-US" altLang="ja-JP" sz="2000" i="1">
                            <a:latin typeface="Cambria Math" panose="02040503050406030204" pitchFamily="18" charset="0"/>
                          </a:rPr>
                        </m:ctrlPr>
                      </m:sSupPr>
                      <m:e>
                        <m:r>
                          <m:rPr>
                            <m:nor/>
                          </m:rPr>
                          <a:rPr lang="en-US" altLang="ja-JP" sz="2000">
                            <a:latin typeface="Cambria Math" panose="02040503050406030204" pitchFamily="18" charset="0"/>
                          </a:rPr>
                          <m:t>CO</m:t>
                        </m:r>
                      </m:e>
                      <m:sup>
                        <m:r>
                          <a:rPr lang="en-US" altLang="ja-JP" sz="2000" i="1">
                            <a:latin typeface="Cambria Math" panose="02040503050406030204" pitchFamily="18" charset="0"/>
                          </a:rPr>
                          <m:t>+</m:t>
                        </m:r>
                        <m:r>
                          <a:rPr lang="en-US" altLang="ja-JP" sz="2000" i="1" smtClean="0">
                            <a:latin typeface="Cambria Math" panose="02040503050406030204" pitchFamily="18" charset="0"/>
                            <a:ea typeface="Cambria Math" panose="02040503050406030204" pitchFamily="18" charset="0"/>
                          </a:rPr>
                          <m:t>∗</m:t>
                        </m:r>
                      </m:sup>
                    </m:sSup>
                  </m:oMath>
                </a14:m>
                <a:endParaRPr lang="ja-JP" altLang="en-US" sz="2000"/>
              </a:p>
            </p:txBody>
          </p:sp>
        </mc:Choice>
        <mc:Fallback>
          <p:sp>
            <p:nvSpPr>
              <p:cNvPr id="6" name="テキスト ボックス 5">
                <a:extLst>
                  <a:ext uri="{FF2B5EF4-FFF2-40B4-BE49-F238E27FC236}">
                    <a16:creationId xmlns:a16="http://schemas.microsoft.com/office/drawing/2014/main" id="{F2F57B10-0F47-BCF4-FCFB-DB48C53B4D79}"/>
                  </a:ext>
                </a:extLst>
              </p:cNvPr>
              <p:cNvSpPr txBox="1">
                <a:spLocks noRot="1" noChangeAspect="1" noMove="1" noResize="1" noEditPoints="1" noAdjustHandles="1" noChangeArrowheads="1" noChangeShapeType="1" noTextEdit="1"/>
              </p:cNvSpPr>
              <p:nvPr/>
            </p:nvSpPr>
            <p:spPr>
              <a:xfrm>
                <a:off x="620008" y="2405732"/>
                <a:ext cx="3465104" cy="400110"/>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テキスト ボックス 6">
                <a:extLst>
                  <a:ext uri="{FF2B5EF4-FFF2-40B4-BE49-F238E27FC236}">
                    <a16:creationId xmlns:a16="http://schemas.microsoft.com/office/drawing/2014/main" id="{15D3AF4C-3F0D-63C4-479D-1DE2F9F80C68}"/>
                  </a:ext>
                </a:extLst>
              </p:cNvPr>
              <p:cNvSpPr txBox="1"/>
              <p:nvPr/>
            </p:nvSpPr>
            <p:spPr>
              <a:xfrm>
                <a:off x="1212296" y="2761064"/>
                <a:ext cx="138965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a:latin typeface="Cambria Math" panose="02040503050406030204" pitchFamily="18" charset="0"/>
                          <a:ea typeface="Cambria Math" panose="02040503050406030204" pitchFamily="18" charset="0"/>
                        </a:rPr>
                        <m:t>(</m:t>
                      </m:r>
                      <m:r>
                        <a:rPr lang="en-US" altLang="ja-JP" i="1" smtClean="0">
                          <a:solidFill>
                            <a:srgbClr val="FF0000"/>
                          </a:solidFill>
                          <a:latin typeface="Cambria Math" panose="02040503050406030204" pitchFamily="18" charset="0"/>
                          <a:ea typeface="Cambria Math" panose="02040503050406030204" pitchFamily="18" charset="0"/>
                        </a:rPr>
                        <m:t>~1</m:t>
                      </m:r>
                      <m:sSup>
                        <m:sSupPr>
                          <m:ctrlPr>
                            <a:rPr lang="en-US" altLang="ja-JP" i="1">
                              <a:solidFill>
                                <a:srgbClr val="FF0000"/>
                              </a:solidFill>
                              <a:latin typeface="Cambria Math" panose="02040503050406030204" pitchFamily="18" charset="0"/>
                              <a:ea typeface="Cambria Math" panose="02040503050406030204" pitchFamily="18" charset="0"/>
                            </a:rPr>
                          </m:ctrlPr>
                        </m:sSupPr>
                        <m:e>
                          <m:r>
                            <a:rPr lang="en-US" altLang="ja-JP" i="1">
                              <a:solidFill>
                                <a:srgbClr val="FF0000"/>
                              </a:solidFill>
                              <a:latin typeface="Cambria Math" panose="02040503050406030204" pitchFamily="18" charset="0"/>
                              <a:ea typeface="Cambria Math" panose="02040503050406030204" pitchFamily="18" charset="0"/>
                            </a:rPr>
                            <m:t>𝜋</m:t>
                          </m:r>
                        </m:e>
                        <m:sup>
                          <m:r>
                            <a:rPr lang="en-US" altLang="ja-JP" i="1">
                              <a:solidFill>
                                <a:srgbClr val="FF0000"/>
                              </a:solidFill>
                              <a:latin typeface="Cambria Math" panose="02040503050406030204" pitchFamily="18" charset="0"/>
                              <a:ea typeface="Cambria Math" panose="02040503050406030204" pitchFamily="18" charset="0"/>
                            </a:rPr>
                            <m:t>4</m:t>
                          </m:r>
                        </m:sup>
                      </m:sSup>
                      <m:r>
                        <a:rPr lang="en-US" altLang="ja-JP" i="1">
                          <a:solidFill>
                            <a:srgbClr val="FF0000"/>
                          </a:solidFill>
                          <a:latin typeface="Cambria Math" panose="02040503050406030204" pitchFamily="18" charset="0"/>
                          <a:ea typeface="Cambria Math" panose="02040503050406030204" pitchFamily="18" charset="0"/>
                        </a:rPr>
                        <m:t>3</m:t>
                      </m:r>
                      <m:sSup>
                        <m:sSupPr>
                          <m:ctrlPr>
                            <a:rPr lang="en-US" altLang="ja-JP" i="1">
                              <a:solidFill>
                                <a:srgbClr val="FF0000"/>
                              </a:solidFill>
                              <a:latin typeface="Cambria Math" panose="02040503050406030204" pitchFamily="18" charset="0"/>
                              <a:ea typeface="Cambria Math" panose="02040503050406030204" pitchFamily="18" charset="0"/>
                            </a:rPr>
                          </m:ctrlPr>
                        </m:sSupPr>
                        <m:e>
                          <m:r>
                            <a:rPr lang="en-US" altLang="ja-JP" i="1">
                              <a:solidFill>
                                <a:srgbClr val="FF0000"/>
                              </a:solidFill>
                              <a:latin typeface="Cambria Math" panose="02040503050406030204" pitchFamily="18" charset="0"/>
                              <a:ea typeface="Cambria Math" panose="02040503050406030204" pitchFamily="18" charset="0"/>
                            </a:rPr>
                            <m:t>𝜎</m:t>
                          </m:r>
                        </m:e>
                        <m:sup>
                          <m:r>
                            <a:rPr lang="en-US" altLang="ja-JP" i="1">
                              <a:solidFill>
                                <a:srgbClr val="FF0000"/>
                              </a:solidFill>
                              <a:latin typeface="Cambria Math" panose="02040503050406030204" pitchFamily="18" charset="0"/>
                              <a:ea typeface="Cambria Math" panose="02040503050406030204" pitchFamily="18" charset="0"/>
                            </a:rPr>
                            <m:t>1</m:t>
                          </m:r>
                        </m:sup>
                      </m:sSup>
                      <m:r>
                        <a:rPr lang="en-US" altLang="ja-JP" b="0" i="1" smtClean="0">
                          <a:latin typeface="Cambria Math" panose="02040503050406030204" pitchFamily="18" charset="0"/>
                          <a:ea typeface="Cambria Math" panose="02040503050406030204" pitchFamily="18" charset="0"/>
                        </a:rPr>
                        <m:t>)</m:t>
                      </m:r>
                    </m:oMath>
                  </m:oMathPara>
                </a14:m>
                <a:endParaRPr lang="ja-JP" altLang="en-US"/>
              </a:p>
            </p:txBody>
          </p:sp>
        </mc:Choice>
        <mc:Fallback>
          <p:sp>
            <p:nvSpPr>
              <p:cNvPr id="7" name="テキスト ボックス 6">
                <a:extLst>
                  <a:ext uri="{FF2B5EF4-FFF2-40B4-BE49-F238E27FC236}">
                    <a16:creationId xmlns:a16="http://schemas.microsoft.com/office/drawing/2014/main" id="{15D3AF4C-3F0D-63C4-479D-1DE2F9F80C68}"/>
                  </a:ext>
                </a:extLst>
              </p:cNvPr>
              <p:cNvSpPr txBox="1">
                <a:spLocks noRot="1" noChangeAspect="1" noMove="1" noResize="1" noEditPoints="1" noAdjustHandles="1" noChangeArrowheads="1" noChangeShapeType="1" noTextEdit="1"/>
              </p:cNvSpPr>
              <p:nvPr/>
            </p:nvSpPr>
            <p:spPr>
              <a:xfrm>
                <a:off x="1212296" y="2761064"/>
                <a:ext cx="1389650" cy="369332"/>
              </a:xfrm>
              <a:prstGeom prst="rect">
                <a:avLst/>
              </a:prstGeom>
              <a:blipFill>
                <a:blip r:embed="rId4"/>
                <a:stretch>
                  <a:fillRect b="-13333"/>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8" name="テキスト ボックス 7">
                <a:extLst>
                  <a:ext uri="{FF2B5EF4-FFF2-40B4-BE49-F238E27FC236}">
                    <a16:creationId xmlns:a16="http://schemas.microsoft.com/office/drawing/2014/main" id="{55F6D0D7-07E2-C95D-857F-85753BE22FC2}"/>
                  </a:ext>
                </a:extLst>
              </p:cNvPr>
              <p:cNvSpPr txBox="1"/>
              <p:nvPr/>
            </p:nvSpPr>
            <p:spPr>
              <a:xfrm>
                <a:off x="2629154" y="2750818"/>
                <a:ext cx="174970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b="0" i="1" smtClean="0">
                          <a:latin typeface="Cambria Math" panose="02040503050406030204" pitchFamily="18" charset="0"/>
                          <a:ea typeface="Cambria Math" panose="02040503050406030204" pitchFamily="18" charset="0"/>
                        </a:rPr>
                        <m:t>(</m:t>
                      </m:r>
                      <m:r>
                        <a:rPr lang="en-US" altLang="ja-JP" b="0" i="1" smtClean="0">
                          <a:solidFill>
                            <a:srgbClr val="00B0F0"/>
                          </a:solidFill>
                          <a:latin typeface="Cambria Math" panose="02040503050406030204" pitchFamily="18" charset="0"/>
                          <a:ea typeface="Cambria Math" panose="02040503050406030204" pitchFamily="18" charset="0"/>
                        </a:rPr>
                        <m:t>~1</m:t>
                      </m:r>
                      <m:sSup>
                        <m:sSupPr>
                          <m:ctrlPr>
                            <a:rPr lang="en-US" altLang="ja-JP" b="0" i="1" smtClean="0">
                              <a:solidFill>
                                <a:srgbClr val="00B0F0"/>
                              </a:solidFill>
                              <a:latin typeface="Cambria Math" panose="02040503050406030204" pitchFamily="18" charset="0"/>
                              <a:ea typeface="Cambria Math" panose="02040503050406030204" pitchFamily="18" charset="0"/>
                            </a:rPr>
                          </m:ctrlPr>
                        </m:sSupPr>
                        <m:e>
                          <m:r>
                            <a:rPr lang="en-US" altLang="ja-JP" b="0" i="1" smtClean="0">
                              <a:solidFill>
                                <a:srgbClr val="00B0F0"/>
                              </a:solidFill>
                              <a:latin typeface="Cambria Math" panose="02040503050406030204" pitchFamily="18" charset="0"/>
                              <a:ea typeface="Cambria Math" panose="02040503050406030204" pitchFamily="18" charset="0"/>
                            </a:rPr>
                            <m:t>𝜋</m:t>
                          </m:r>
                        </m:e>
                        <m:sup>
                          <m:r>
                            <a:rPr lang="en-US" altLang="ja-JP" b="0" i="1" smtClean="0">
                              <a:solidFill>
                                <a:srgbClr val="00B0F0"/>
                              </a:solidFill>
                              <a:latin typeface="Cambria Math" panose="02040503050406030204" pitchFamily="18" charset="0"/>
                              <a:ea typeface="Cambria Math" panose="02040503050406030204" pitchFamily="18" charset="0"/>
                            </a:rPr>
                            <m:t>3</m:t>
                          </m:r>
                        </m:sup>
                      </m:sSup>
                      <m:r>
                        <a:rPr lang="en-US" altLang="ja-JP" b="0" i="1" smtClean="0">
                          <a:solidFill>
                            <a:srgbClr val="00B0F0"/>
                          </a:solidFill>
                          <a:latin typeface="Cambria Math" panose="02040503050406030204" pitchFamily="18" charset="0"/>
                          <a:ea typeface="Cambria Math" panose="02040503050406030204" pitchFamily="18" charset="0"/>
                        </a:rPr>
                        <m:t>3</m:t>
                      </m:r>
                      <m:sSup>
                        <m:sSupPr>
                          <m:ctrlPr>
                            <a:rPr lang="en-US" altLang="ja-JP" b="0" i="1" smtClean="0">
                              <a:solidFill>
                                <a:srgbClr val="00B0F0"/>
                              </a:solidFill>
                              <a:latin typeface="Cambria Math" panose="02040503050406030204" pitchFamily="18" charset="0"/>
                              <a:ea typeface="Cambria Math" panose="02040503050406030204" pitchFamily="18" charset="0"/>
                            </a:rPr>
                          </m:ctrlPr>
                        </m:sSupPr>
                        <m:e>
                          <m:r>
                            <a:rPr lang="en-US" altLang="ja-JP" b="0" i="1" smtClean="0">
                              <a:solidFill>
                                <a:srgbClr val="00B0F0"/>
                              </a:solidFill>
                              <a:latin typeface="Cambria Math" panose="02040503050406030204" pitchFamily="18" charset="0"/>
                              <a:ea typeface="Cambria Math" panose="02040503050406030204" pitchFamily="18" charset="0"/>
                            </a:rPr>
                            <m:t>𝜎</m:t>
                          </m:r>
                        </m:e>
                        <m:sup>
                          <m:r>
                            <a:rPr lang="en-US" altLang="ja-JP" b="0" i="1" smtClean="0">
                              <a:solidFill>
                                <a:srgbClr val="00B0F0"/>
                              </a:solidFill>
                              <a:latin typeface="Cambria Math" panose="02040503050406030204" pitchFamily="18" charset="0"/>
                              <a:ea typeface="Cambria Math" panose="02040503050406030204" pitchFamily="18" charset="0"/>
                            </a:rPr>
                            <m:t>1</m:t>
                          </m:r>
                        </m:sup>
                      </m:sSup>
                      <m:r>
                        <a:rPr lang="en-US" altLang="ja-JP" b="0" i="1" smtClean="0">
                          <a:solidFill>
                            <a:srgbClr val="00B0F0"/>
                          </a:solidFill>
                          <a:latin typeface="Cambria Math" panose="02040503050406030204" pitchFamily="18" charset="0"/>
                          <a:ea typeface="Cambria Math" panose="02040503050406030204" pitchFamily="18" charset="0"/>
                        </a:rPr>
                        <m:t>2</m:t>
                      </m:r>
                      <m:sSup>
                        <m:sSupPr>
                          <m:ctrlPr>
                            <a:rPr lang="en-US" altLang="ja-JP" i="1">
                              <a:solidFill>
                                <a:srgbClr val="00B0F0"/>
                              </a:solidFill>
                              <a:latin typeface="Cambria Math" panose="02040503050406030204" pitchFamily="18" charset="0"/>
                              <a:ea typeface="Cambria Math" panose="02040503050406030204" pitchFamily="18" charset="0"/>
                            </a:rPr>
                          </m:ctrlPr>
                        </m:sSupPr>
                        <m:e>
                          <m:r>
                            <a:rPr lang="en-US" altLang="ja-JP" i="1">
                              <a:solidFill>
                                <a:srgbClr val="00B0F0"/>
                              </a:solidFill>
                              <a:latin typeface="Cambria Math" panose="02040503050406030204" pitchFamily="18" charset="0"/>
                              <a:ea typeface="Cambria Math" panose="02040503050406030204" pitchFamily="18" charset="0"/>
                            </a:rPr>
                            <m:t>𝜋</m:t>
                          </m:r>
                        </m:e>
                        <m:sup>
                          <m:r>
                            <a:rPr lang="en-US" altLang="ja-JP" b="0" i="1" smtClean="0">
                              <a:solidFill>
                                <a:srgbClr val="00B0F0"/>
                              </a:solidFill>
                              <a:latin typeface="Cambria Math" panose="02040503050406030204" pitchFamily="18" charset="0"/>
                              <a:ea typeface="Cambria Math" panose="02040503050406030204" pitchFamily="18" charset="0"/>
                            </a:rPr>
                            <m:t>1</m:t>
                          </m:r>
                        </m:sup>
                      </m:sSup>
                      <m:r>
                        <a:rPr lang="en-US" altLang="ja-JP" b="0" i="1" smtClean="0">
                          <a:latin typeface="Cambria Math" panose="02040503050406030204" pitchFamily="18" charset="0"/>
                          <a:ea typeface="Cambria Math" panose="02040503050406030204" pitchFamily="18" charset="0"/>
                        </a:rPr>
                        <m:t>)</m:t>
                      </m:r>
                    </m:oMath>
                  </m:oMathPara>
                </a14:m>
                <a:endParaRPr lang="ja-JP" altLang="en-US"/>
              </a:p>
            </p:txBody>
          </p:sp>
        </mc:Choice>
        <mc:Fallback>
          <p:sp>
            <p:nvSpPr>
              <p:cNvPr id="8" name="テキスト ボックス 7">
                <a:extLst>
                  <a:ext uri="{FF2B5EF4-FFF2-40B4-BE49-F238E27FC236}">
                    <a16:creationId xmlns:a16="http://schemas.microsoft.com/office/drawing/2014/main" id="{55F6D0D7-07E2-C95D-857F-85753BE22FC2}"/>
                  </a:ext>
                </a:extLst>
              </p:cNvPr>
              <p:cNvSpPr txBox="1">
                <a:spLocks noRot="1" noChangeAspect="1" noMove="1" noResize="1" noEditPoints="1" noAdjustHandles="1" noChangeArrowheads="1" noChangeShapeType="1" noTextEdit="1"/>
              </p:cNvSpPr>
              <p:nvPr/>
            </p:nvSpPr>
            <p:spPr>
              <a:xfrm>
                <a:off x="2629154" y="2750818"/>
                <a:ext cx="1749709" cy="369332"/>
              </a:xfrm>
              <a:prstGeom prst="rect">
                <a:avLst/>
              </a:prstGeom>
              <a:blipFill>
                <a:blip r:embed="rId5"/>
                <a:stretch>
                  <a:fillRect b="-16667"/>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9" name="テキスト ボックス 8">
                <a:extLst>
                  <a:ext uri="{FF2B5EF4-FFF2-40B4-BE49-F238E27FC236}">
                    <a16:creationId xmlns:a16="http://schemas.microsoft.com/office/drawing/2014/main" id="{7911355A-C30E-B8CC-047E-7BA75E7AE220}"/>
                  </a:ext>
                </a:extLst>
              </p:cNvPr>
              <p:cNvSpPr txBox="1"/>
              <p:nvPr/>
            </p:nvSpPr>
            <p:spPr>
              <a:xfrm>
                <a:off x="3627113" y="2417120"/>
                <a:ext cx="2234844"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m:t>
                      </m:r>
                      <m:sSup>
                        <m:sSupPr>
                          <m:ctrlPr>
                            <a:rPr lang="en-US" altLang="ja-JP" sz="2000" i="1">
                              <a:latin typeface="Cambria Math" panose="02040503050406030204" pitchFamily="18" charset="0"/>
                              <a:ea typeface="Cambria Math" panose="02040503050406030204" pitchFamily="18" charset="0"/>
                            </a:rPr>
                          </m:ctrlPr>
                        </m:sSupPr>
                        <m:e>
                          <m:r>
                            <m:rPr>
                              <m:nor/>
                            </m:rPr>
                            <a:rPr lang="en-US" altLang="ja-JP" sz="2000">
                              <a:latin typeface="Cambria Math" panose="02040503050406030204" pitchFamily="18" charset="0"/>
                              <a:ea typeface="Cambria Math" panose="02040503050406030204" pitchFamily="18" charset="0"/>
                            </a:rPr>
                            <m:t>e</m:t>
                          </m:r>
                        </m:e>
                        <m:sup>
                          <m:r>
                            <a:rPr lang="en-US" altLang="ja-JP" sz="2000" i="1">
                              <a:latin typeface="Cambria Math" panose="02040503050406030204" pitchFamily="18" charset="0"/>
                              <a:ea typeface="Cambria Math" panose="02040503050406030204" pitchFamily="18" charset="0"/>
                            </a:rPr>
                            <m:t>−</m:t>
                          </m:r>
                        </m:sup>
                      </m:sSup>
                      <m:r>
                        <a:rPr lang="en-US" altLang="ja-JP" sz="2000" i="1">
                          <a:latin typeface="Cambria Math" panose="02040503050406030204" pitchFamily="18" charset="0"/>
                          <a:ea typeface="Cambria Math" panose="02040503050406030204" pitchFamily="18" charset="0"/>
                        </a:rPr>
                        <m:t>+</m:t>
                      </m:r>
                      <m:sSup>
                        <m:sSupPr>
                          <m:ctrlPr>
                            <a:rPr lang="en-US" altLang="ja-JP" sz="2000" i="1">
                              <a:latin typeface="Cambria Math" panose="02040503050406030204" pitchFamily="18" charset="0"/>
                            </a:rPr>
                          </m:ctrlPr>
                        </m:sSupPr>
                        <m:e>
                          <m:r>
                            <m:rPr>
                              <m:nor/>
                            </m:rPr>
                            <a:rPr lang="en-US" altLang="ja-JP" sz="2000">
                              <a:latin typeface="Cambria Math" panose="02040503050406030204" pitchFamily="18" charset="0"/>
                            </a:rPr>
                            <m:t>C</m:t>
                          </m:r>
                        </m:e>
                        <m:sup>
                          <m:r>
                            <a:rPr lang="en-US" altLang="ja-JP" sz="2000" i="1">
                              <a:latin typeface="Cambria Math" panose="02040503050406030204" pitchFamily="18" charset="0"/>
                            </a:rPr>
                            <m:t>+</m:t>
                          </m:r>
                        </m:sup>
                      </m:sSup>
                      <m:r>
                        <a:rPr lang="en-US" altLang="ja-JP" sz="2000" b="0" i="1" smtClean="0">
                          <a:latin typeface="Cambria Math" panose="02040503050406030204" pitchFamily="18" charset="0"/>
                        </a:rPr>
                        <m:t>+</m:t>
                      </m:r>
                      <m:r>
                        <m:rPr>
                          <m:nor/>
                        </m:rPr>
                        <a:rPr lang="en-US" altLang="ja-JP" sz="2000" b="0" i="0" smtClean="0">
                          <a:latin typeface="Cambria Math" panose="02040503050406030204" pitchFamily="18" charset="0"/>
                        </a:rPr>
                        <m:t>O</m:t>
                      </m:r>
                    </m:oMath>
                  </m:oMathPara>
                </a14:m>
                <a:endParaRPr lang="ja-JP" altLang="en-US" sz="2000"/>
              </a:p>
            </p:txBody>
          </p:sp>
        </mc:Choice>
        <mc:Fallback>
          <p:sp>
            <p:nvSpPr>
              <p:cNvPr id="9" name="テキスト ボックス 8">
                <a:extLst>
                  <a:ext uri="{FF2B5EF4-FFF2-40B4-BE49-F238E27FC236}">
                    <a16:creationId xmlns:a16="http://schemas.microsoft.com/office/drawing/2014/main" id="{7911355A-C30E-B8CC-047E-7BA75E7AE220}"/>
                  </a:ext>
                </a:extLst>
              </p:cNvPr>
              <p:cNvSpPr txBox="1">
                <a:spLocks noRot="1" noChangeAspect="1" noMove="1" noResize="1" noEditPoints="1" noAdjustHandles="1" noChangeArrowheads="1" noChangeShapeType="1" noTextEdit="1"/>
              </p:cNvSpPr>
              <p:nvPr/>
            </p:nvSpPr>
            <p:spPr>
              <a:xfrm>
                <a:off x="3627113" y="2417120"/>
                <a:ext cx="2234844" cy="400110"/>
              </a:xfrm>
              <a:prstGeom prst="rect">
                <a:avLst/>
              </a:prstGeom>
              <a:blipFill>
                <a:blip r:embed="rId6"/>
                <a:stretch>
                  <a:fillRect/>
                </a:stretch>
              </a:blipFill>
            </p:spPr>
            <p:txBody>
              <a:bodyPr/>
              <a:lstStyle/>
              <a:p>
                <a:r>
                  <a:rPr lang="ja-JP" altLang="en-US">
                    <a:noFill/>
                  </a:rPr>
                  <a:t> </a:t>
                </a:r>
              </a:p>
            </p:txBody>
          </p:sp>
        </mc:Fallback>
      </mc:AlternateContent>
      <p:sp>
        <p:nvSpPr>
          <p:cNvPr id="4" name="テキスト ボックス 3">
            <a:extLst>
              <a:ext uri="{FF2B5EF4-FFF2-40B4-BE49-F238E27FC236}">
                <a16:creationId xmlns:a16="http://schemas.microsoft.com/office/drawing/2014/main" id="{9988E69A-0BFF-331F-32D2-ADA6301706C4}"/>
              </a:ext>
            </a:extLst>
          </p:cNvPr>
          <p:cNvSpPr txBox="1"/>
          <p:nvPr/>
        </p:nvSpPr>
        <p:spPr>
          <a:xfrm>
            <a:off x="460576" y="1361499"/>
            <a:ext cx="10936942" cy="707886"/>
          </a:xfrm>
          <a:prstGeom prst="rect">
            <a:avLst/>
          </a:prstGeom>
          <a:noFill/>
        </p:spPr>
        <p:txBody>
          <a:bodyPr wrap="square">
            <a:spAutoFit/>
          </a:bodyPr>
          <a:lstStyle/>
          <a:p>
            <a:r>
              <a:rPr lang="en-US" altLang="ja-JP" sz="2000" dirty="0"/>
              <a:t>CO</a:t>
            </a:r>
            <a:r>
              <a:rPr lang="ja-JP" altLang="en-US" sz="2000"/>
              <a:t>分子の電子軌道励起を伴う光電子運動量分布</a:t>
            </a:r>
            <a:r>
              <a:rPr lang="en-US" altLang="ja-JP" sz="2000" dirty="0"/>
              <a:t>(PEMD)</a:t>
            </a:r>
            <a:r>
              <a:rPr lang="ja-JP" altLang="en-US" sz="2000"/>
              <a:t>の実験データを名古屋大学光物理化学研究室の菱川先生,安井氏より頂いた。</a:t>
            </a:r>
          </a:p>
        </p:txBody>
      </p:sp>
      <p:sp>
        <p:nvSpPr>
          <p:cNvPr id="5" name="テキスト ボックス 4">
            <a:extLst>
              <a:ext uri="{FF2B5EF4-FFF2-40B4-BE49-F238E27FC236}">
                <a16:creationId xmlns:a16="http://schemas.microsoft.com/office/drawing/2014/main" id="{DC023910-6412-078A-10C5-E3B98C7C2922}"/>
              </a:ext>
            </a:extLst>
          </p:cNvPr>
          <p:cNvSpPr txBox="1"/>
          <p:nvPr/>
        </p:nvSpPr>
        <p:spPr>
          <a:xfrm>
            <a:off x="517974" y="3627708"/>
            <a:ext cx="6286588" cy="400110"/>
          </a:xfrm>
          <a:prstGeom prst="rect">
            <a:avLst/>
          </a:prstGeom>
          <a:noFill/>
        </p:spPr>
        <p:txBody>
          <a:bodyPr wrap="square">
            <a:spAutoFit/>
          </a:bodyPr>
          <a:lstStyle/>
          <a:p>
            <a:r>
              <a:rPr lang="ja-JP" altLang="en-US" sz="2000"/>
              <a:t>再衝突によって電子軌道が励起される</a:t>
            </a:r>
            <a:r>
              <a:rPr lang="en-US" altLang="ja-JP" sz="2000" dirty="0"/>
              <a:t>(</a:t>
            </a:r>
            <a:r>
              <a:rPr lang="ja-JP" altLang="en-US" sz="2000"/>
              <a:t>非弾性散乱</a:t>
            </a:r>
            <a:r>
              <a:rPr lang="en-US" altLang="ja-JP" sz="2000" dirty="0"/>
              <a:t>)</a:t>
            </a:r>
            <a:r>
              <a:rPr lang="ja-JP" altLang="en-US" sz="2000"/>
              <a:t>。</a:t>
            </a:r>
          </a:p>
        </p:txBody>
      </p:sp>
      <mc:AlternateContent xmlns:mc="http://schemas.openxmlformats.org/markup-compatibility/2006">
        <mc:Choice xmlns:a14="http://schemas.microsoft.com/office/drawing/2010/main" Requires="a14">
          <p:sp>
            <p:nvSpPr>
              <p:cNvPr id="10" name="テキスト ボックス 9">
                <a:extLst>
                  <a:ext uri="{FF2B5EF4-FFF2-40B4-BE49-F238E27FC236}">
                    <a16:creationId xmlns:a16="http://schemas.microsoft.com/office/drawing/2014/main" id="{F03B58EC-1B16-43DB-B0B5-28F6CD64A4E8}"/>
                  </a:ext>
                </a:extLst>
              </p:cNvPr>
              <p:cNvSpPr txBox="1"/>
              <p:nvPr/>
            </p:nvSpPr>
            <p:spPr>
              <a:xfrm>
                <a:off x="563497" y="5395152"/>
                <a:ext cx="6286588" cy="707886"/>
              </a:xfrm>
              <a:prstGeom prst="rect">
                <a:avLst/>
              </a:prstGeom>
              <a:noFill/>
            </p:spPr>
            <p:txBody>
              <a:bodyPr wrap="square">
                <a:spAutoFit/>
              </a:bodyPr>
              <a:lstStyle/>
              <a:p>
                <a:r>
                  <a:rPr lang="ja-JP" altLang="en-US" sz="2000"/>
                  <a:t>解離した</a:t>
                </a:r>
                <a14:m>
                  <m:oMath xmlns:m="http://schemas.openxmlformats.org/officeDocument/2006/math">
                    <m:sSup>
                      <m:sSupPr>
                        <m:ctrlPr>
                          <a:rPr lang="en-US" altLang="ja-JP" sz="2000" i="1" smtClean="0">
                            <a:latin typeface="Cambria Math" panose="02040503050406030204" pitchFamily="18" charset="0"/>
                          </a:rPr>
                        </m:ctrlPr>
                      </m:sSupPr>
                      <m:e>
                        <m:r>
                          <m:rPr>
                            <m:nor/>
                          </m:rPr>
                          <a:rPr lang="en-US" altLang="ja-JP" sz="2000">
                            <a:latin typeface="Cambria Math" panose="02040503050406030204" pitchFamily="18" charset="0"/>
                          </a:rPr>
                          <m:t>C</m:t>
                        </m:r>
                      </m:e>
                      <m:sup>
                        <m:r>
                          <a:rPr lang="en-US" altLang="ja-JP" sz="2000" i="1">
                            <a:latin typeface="Cambria Math" panose="02040503050406030204" pitchFamily="18" charset="0"/>
                          </a:rPr>
                          <m:t>+</m:t>
                        </m:r>
                      </m:sup>
                    </m:sSup>
                  </m:oMath>
                </a14:m>
                <a:r>
                  <a:rPr lang="ja-JP" altLang="en-US" sz="2000"/>
                  <a:t>と</a:t>
                </a:r>
                <a14:m>
                  <m:oMath xmlns:m="http://schemas.openxmlformats.org/officeDocument/2006/math">
                    <m:sSup>
                      <m:sSupPr>
                        <m:ctrlPr>
                          <a:rPr lang="en-US" altLang="ja-JP" sz="2000" i="1">
                            <a:latin typeface="Cambria Math" panose="02040503050406030204" pitchFamily="18" charset="0"/>
                            <a:ea typeface="Cambria Math" panose="02040503050406030204" pitchFamily="18" charset="0"/>
                          </a:rPr>
                        </m:ctrlPr>
                      </m:sSupPr>
                      <m:e>
                        <m:r>
                          <m:rPr>
                            <m:nor/>
                          </m:rPr>
                          <a:rPr lang="en-US" altLang="ja-JP" sz="2000">
                            <a:latin typeface="Cambria Math" panose="02040503050406030204" pitchFamily="18" charset="0"/>
                            <a:ea typeface="Cambria Math" panose="02040503050406030204" pitchFamily="18" charset="0"/>
                          </a:rPr>
                          <m:t>e</m:t>
                        </m:r>
                      </m:e>
                      <m:sup>
                        <m:r>
                          <a:rPr lang="en-US" altLang="ja-JP" sz="2000" i="1">
                            <a:latin typeface="Cambria Math" panose="02040503050406030204" pitchFamily="18" charset="0"/>
                            <a:ea typeface="Cambria Math" panose="02040503050406030204" pitchFamily="18" charset="0"/>
                          </a:rPr>
                          <m:t>−</m:t>
                        </m:r>
                      </m:sup>
                    </m:sSup>
                    <m:r>
                      <a:rPr lang="en-US" altLang="ja-JP" sz="2000" i="1">
                        <a:latin typeface="Cambria Math" panose="02040503050406030204" pitchFamily="18" charset="0"/>
                        <a:ea typeface="Cambria Math" panose="02040503050406030204" pitchFamily="18" charset="0"/>
                      </a:rPr>
                      <m:t> </m:t>
                    </m:r>
                  </m:oMath>
                </a14:m>
                <a:r>
                  <a:rPr lang="ja-JP" altLang="en-US" sz="2000"/>
                  <a:t>の同時計測によって光電子運動量分布を得ている。</a:t>
                </a:r>
              </a:p>
            </p:txBody>
          </p:sp>
        </mc:Choice>
        <mc:Fallback>
          <p:sp>
            <p:nvSpPr>
              <p:cNvPr id="10" name="テキスト ボックス 9">
                <a:extLst>
                  <a:ext uri="{FF2B5EF4-FFF2-40B4-BE49-F238E27FC236}">
                    <a16:creationId xmlns:a16="http://schemas.microsoft.com/office/drawing/2014/main" id="{F03B58EC-1B16-43DB-B0B5-28F6CD64A4E8}"/>
                  </a:ext>
                </a:extLst>
              </p:cNvPr>
              <p:cNvSpPr txBox="1">
                <a:spLocks noRot="1" noChangeAspect="1" noMove="1" noResize="1" noEditPoints="1" noAdjustHandles="1" noChangeArrowheads="1" noChangeShapeType="1" noTextEdit="1"/>
              </p:cNvSpPr>
              <p:nvPr/>
            </p:nvSpPr>
            <p:spPr>
              <a:xfrm>
                <a:off x="563497" y="5395152"/>
                <a:ext cx="6286588" cy="707886"/>
              </a:xfrm>
              <a:prstGeom prst="rect">
                <a:avLst/>
              </a:prstGeom>
              <a:blipFill>
                <a:blip r:embed="rId7"/>
                <a:stretch>
                  <a:fillRect l="-1008" t="-1754" b="-1403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3303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タイトル 1">
            <a:extLst>
              <a:ext uri="{FF2B5EF4-FFF2-40B4-BE49-F238E27FC236}">
                <a16:creationId xmlns:a16="http://schemas.microsoft.com/office/drawing/2014/main" id="{6E27C120-D0DA-6D57-0DC4-869CA58065FA}"/>
              </a:ext>
            </a:extLst>
          </p:cNvPr>
          <p:cNvSpPr>
            <a:spLocks noGrp="1"/>
          </p:cNvSpPr>
          <p:nvPr>
            <p:ph type="ctrTitle"/>
          </p:nvPr>
        </p:nvSpPr>
        <p:spPr>
          <a:xfrm>
            <a:off x="290943" y="443345"/>
            <a:ext cx="6066313" cy="595601"/>
          </a:xfrm>
        </p:spPr>
        <p:txBody>
          <a:bodyPr anchor="ctr">
            <a:normAutofit/>
          </a:bodyPr>
          <a:lstStyle/>
          <a:p>
            <a:pPr algn="l"/>
            <a:r>
              <a:rPr lang="ja-JP" altLang="en-US" sz="2800"/>
              <a:t>序論</a:t>
            </a:r>
            <a:r>
              <a:rPr lang="en-US" altLang="ja-JP" sz="2800" dirty="0"/>
              <a:t>~</a:t>
            </a:r>
            <a:r>
              <a:rPr lang="ja-JP" altLang="en-US" sz="2800"/>
              <a:t>目的、研究成果</a:t>
            </a:r>
            <a:endParaRPr kumimoji="1" lang="ja-JP" altLang="en-US" sz="2800"/>
          </a:p>
        </p:txBody>
      </p:sp>
      <p:sp>
        <p:nvSpPr>
          <p:cNvPr id="2" name="字幕 2">
            <a:extLst>
              <a:ext uri="{FF2B5EF4-FFF2-40B4-BE49-F238E27FC236}">
                <a16:creationId xmlns:a16="http://schemas.microsoft.com/office/drawing/2014/main" id="{7C01968A-503D-A110-0B20-460EF0406A4A}"/>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7</a:t>
            </a:r>
          </a:p>
        </p:txBody>
      </p:sp>
      <p:sp>
        <p:nvSpPr>
          <p:cNvPr id="65" name="字幕 2">
            <a:extLst>
              <a:ext uri="{FF2B5EF4-FFF2-40B4-BE49-F238E27FC236}">
                <a16:creationId xmlns:a16="http://schemas.microsoft.com/office/drawing/2014/main" id="{1816BC59-64AC-ECE8-B1AA-6C09A0FE7717}"/>
              </a:ext>
            </a:extLst>
          </p:cNvPr>
          <p:cNvSpPr txBox="1">
            <a:spLocks/>
          </p:cNvSpPr>
          <p:nvPr/>
        </p:nvSpPr>
        <p:spPr>
          <a:xfrm>
            <a:off x="605845" y="2797929"/>
            <a:ext cx="2453504"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a:t>取り組んだ</a:t>
            </a:r>
            <a:r>
              <a:rPr lang="ja-JP" altLang="en-US" sz="2200"/>
              <a:t>こと</a:t>
            </a:r>
          </a:p>
        </p:txBody>
      </p:sp>
      <p:cxnSp>
        <p:nvCxnSpPr>
          <p:cNvPr id="66" name="直線コネクタ 65">
            <a:extLst>
              <a:ext uri="{FF2B5EF4-FFF2-40B4-BE49-F238E27FC236}">
                <a16:creationId xmlns:a16="http://schemas.microsoft.com/office/drawing/2014/main" id="{F4E1EA8E-78EB-E61A-3340-3767EDDF384B}"/>
              </a:ext>
            </a:extLst>
          </p:cNvPr>
          <p:cNvCxnSpPr>
            <a:cxnSpLocks/>
          </p:cNvCxnSpPr>
          <p:nvPr/>
        </p:nvCxnSpPr>
        <p:spPr>
          <a:xfrm>
            <a:off x="665319" y="3151053"/>
            <a:ext cx="2103743"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989AE618-B247-716D-539E-286E4E612799}"/>
              </a:ext>
            </a:extLst>
          </p:cNvPr>
          <p:cNvCxnSpPr>
            <a:cxnSpLocks/>
          </p:cNvCxnSpPr>
          <p:nvPr/>
        </p:nvCxnSpPr>
        <p:spPr>
          <a:xfrm>
            <a:off x="861260" y="3143796"/>
            <a:ext cx="0" cy="347194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ED835F3E-C40A-6413-A5CE-482BE1DD3CA7}"/>
              </a:ext>
            </a:extLst>
          </p:cNvPr>
          <p:cNvCxnSpPr>
            <a:cxnSpLocks/>
          </p:cNvCxnSpPr>
          <p:nvPr/>
        </p:nvCxnSpPr>
        <p:spPr>
          <a:xfrm>
            <a:off x="868517" y="3441339"/>
            <a:ext cx="36203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74" name="字幕 2">
            <a:extLst>
              <a:ext uri="{FF2B5EF4-FFF2-40B4-BE49-F238E27FC236}">
                <a16:creationId xmlns:a16="http://schemas.microsoft.com/office/drawing/2014/main" id="{94939854-6F27-1DFE-CC92-010557CC2C8A}"/>
              </a:ext>
            </a:extLst>
          </p:cNvPr>
          <p:cNvSpPr txBox="1">
            <a:spLocks/>
          </p:cNvSpPr>
          <p:nvPr/>
        </p:nvSpPr>
        <p:spPr>
          <a:xfrm>
            <a:off x="1222702" y="3255130"/>
            <a:ext cx="2518817"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200"/>
              <a:t>弾性散乱</a:t>
            </a:r>
          </a:p>
        </p:txBody>
      </p:sp>
      <p:sp>
        <p:nvSpPr>
          <p:cNvPr id="76" name="字幕 2">
            <a:extLst>
              <a:ext uri="{FF2B5EF4-FFF2-40B4-BE49-F238E27FC236}">
                <a16:creationId xmlns:a16="http://schemas.microsoft.com/office/drawing/2014/main" id="{D10C675E-981C-D6D5-C7D6-3A78BD338C5F}"/>
              </a:ext>
            </a:extLst>
          </p:cNvPr>
          <p:cNvSpPr txBox="1">
            <a:spLocks/>
          </p:cNvSpPr>
          <p:nvPr/>
        </p:nvSpPr>
        <p:spPr>
          <a:xfrm>
            <a:off x="939672" y="3712329"/>
            <a:ext cx="8437083"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・直線偏光レーザーにおける</a:t>
            </a:r>
            <a:r>
              <a:rPr lang="en-US" altLang="ja-JP" sz="2000" dirty="0"/>
              <a:t>caustic</a:t>
            </a:r>
            <a:r>
              <a:rPr lang="ja-JP" altLang="en-US" sz="2000"/>
              <a:t>の計算</a:t>
            </a:r>
          </a:p>
        </p:txBody>
      </p:sp>
      <p:sp>
        <p:nvSpPr>
          <p:cNvPr id="77" name="字幕 2">
            <a:extLst>
              <a:ext uri="{FF2B5EF4-FFF2-40B4-BE49-F238E27FC236}">
                <a16:creationId xmlns:a16="http://schemas.microsoft.com/office/drawing/2014/main" id="{193ECF97-1C2A-2298-C8BC-15E9E150C3DC}"/>
              </a:ext>
            </a:extLst>
          </p:cNvPr>
          <p:cNvSpPr txBox="1">
            <a:spLocks/>
          </p:cNvSpPr>
          <p:nvPr/>
        </p:nvSpPr>
        <p:spPr>
          <a:xfrm>
            <a:off x="949041" y="4100916"/>
            <a:ext cx="6945673"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・楕円偏光レーザーにおける</a:t>
            </a:r>
            <a:r>
              <a:rPr lang="en-US" altLang="ja-JP" sz="2000" dirty="0"/>
              <a:t>caustic</a:t>
            </a:r>
            <a:r>
              <a:rPr lang="ja-JP" altLang="en-US" sz="2000"/>
              <a:t>の計算</a:t>
            </a:r>
          </a:p>
        </p:txBody>
      </p:sp>
      <p:cxnSp>
        <p:nvCxnSpPr>
          <p:cNvPr id="79" name="直線コネクタ 78">
            <a:extLst>
              <a:ext uri="{FF2B5EF4-FFF2-40B4-BE49-F238E27FC236}">
                <a16:creationId xmlns:a16="http://schemas.microsoft.com/office/drawing/2014/main" id="{4925807E-BAFB-8601-8678-305397859497}"/>
              </a:ext>
            </a:extLst>
          </p:cNvPr>
          <p:cNvCxnSpPr>
            <a:cxnSpLocks/>
          </p:cNvCxnSpPr>
          <p:nvPr/>
        </p:nvCxnSpPr>
        <p:spPr>
          <a:xfrm>
            <a:off x="875774" y="5088711"/>
            <a:ext cx="36203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80" name="字幕 2">
            <a:extLst>
              <a:ext uri="{FF2B5EF4-FFF2-40B4-BE49-F238E27FC236}">
                <a16:creationId xmlns:a16="http://schemas.microsoft.com/office/drawing/2014/main" id="{72C5F432-CB47-0C62-2AA4-F9A44B867F0F}"/>
              </a:ext>
            </a:extLst>
          </p:cNvPr>
          <p:cNvSpPr txBox="1">
            <a:spLocks/>
          </p:cNvSpPr>
          <p:nvPr/>
        </p:nvSpPr>
        <p:spPr>
          <a:xfrm>
            <a:off x="1244474" y="4917017"/>
            <a:ext cx="2518817"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200"/>
              <a:t>非弾性散乱</a:t>
            </a:r>
          </a:p>
        </p:txBody>
      </p:sp>
      <p:sp>
        <p:nvSpPr>
          <p:cNvPr id="82" name="字幕 2">
            <a:extLst>
              <a:ext uri="{FF2B5EF4-FFF2-40B4-BE49-F238E27FC236}">
                <a16:creationId xmlns:a16="http://schemas.microsoft.com/office/drawing/2014/main" id="{33A18438-6279-86FD-1FCD-E939E5CB5DF0}"/>
              </a:ext>
            </a:extLst>
          </p:cNvPr>
          <p:cNvSpPr txBox="1">
            <a:spLocks/>
          </p:cNvSpPr>
          <p:nvPr/>
        </p:nvSpPr>
        <p:spPr>
          <a:xfrm>
            <a:off x="975958" y="5388729"/>
            <a:ext cx="10113219"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・直線偏光レーザーにおける</a:t>
            </a:r>
            <a:r>
              <a:rPr lang="en-US" altLang="ja-JP" sz="2000" dirty="0"/>
              <a:t>caustic</a:t>
            </a:r>
            <a:r>
              <a:rPr lang="ja-JP" altLang="en-US" sz="2000"/>
              <a:t>の計算、微分断面積の計算、実験との比較</a:t>
            </a:r>
          </a:p>
        </p:txBody>
      </p:sp>
      <p:sp>
        <p:nvSpPr>
          <p:cNvPr id="3" name="字幕 2">
            <a:extLst>
              <a:ext uri="{FF2B5EF4-FFF2-40B4-BE49-F238E27FC236}">
                <a16:creationId xmlns:a16="http://schemas.microsoft.com/office/drawing/2014/main" id="{E68FA569-0304-1316-A742-1E66C97C8A82}"/>
              </a:ext>
            </a:extLst>
          </p:cNvPr>
          <p:cNvSpPr txBox="1">
            <a:spLocks/>
          </p:cNvSpPr>
          <p:nvPr/>
        </p:nvSpPr>
        <p:spPr>
          <a:xfrm>
            <a:off x="977938" y="5749608"/>
            <a:ext cx="11391400"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・楕円偏光レーザーにおける</a:t>
            </a:r>
            <a:r>
              <a:rPr lang="en-US" altLang="ja-JP" sz="2000" dirty="0"/>
              <a:t>caustic</a:t>
            </a:r>
            <a:r>
              <a:rPr lang="ja-JP" altLang="en-US" sz="2000"/>
              <a:t>の計算、微分断面積の計算</a:t>
            </a:r>
          </a:p>
        </p:txBody>
      </p:sp>
      <p:sp>
        <p:nvSpPr>
          <p:cNvPr id="4" name="テキスト ボックス 3">
            <a:extLst>
              <a:ext uri="{FF2B5EF4-FFF2-40B4-BE49-F238E27FC236}">
                <a16:creationId xmlns:a16="http://schemas.microsoft.com/office/drawing/2014/main" id="{C12E356F-D2CE-BDC2-FC2C-955D2A38EEC3}"/>
              </a:ext>
            </a:extLst>
          </p:cNvPr>
          <p:cNvSpPr txBox="1"/>
          <p:nvPr/>
        </p:nvSpPr>
        <p:spPr>
          <a:xfrm>
            <a:off x="647151" y="1507178"/>
            <a:ext cx="10242522" cy="830997"/>
          </a:xfrm>
          <a:prstGeom prst="rect">
            <a:avLst/>
          </a:prstGeom>
          <a:noFill/>
        </p:spPr>
        <p:txBody>
          <a:bodyPr wrap="square" rtlCol="0">
            <a:spAutoFit/>
          </a:bodyPr>
          <a:lstStyle/>
          <a:p>
            <a:r>
              <a:rPr lang="ja-JP" altLang="en-US" sz="2400">
                <a:solidFill>
                  <a:srgbClr val="000000"/>
                </a:solidFill>
                <a:latin typeface="MS Mincho" panose="02020609040205080304" pitchFamily="49" charset="-128"/>
                <a:ea typeface="MS Mincho" panose="02020609040205080304" pitchFamily="49" charset="-128"/>
              </a:rPr>
              <a:t>分子の電子軌道励起を伴う非弾性散乱過程について光電子運動量スペクトルを解析する。</a:t>
            </a:r>
            <a:endParaRPr lang="en" altLang="ja-JP" sz="2400" dirty="0">
              <a:solidFill>
                <a:srgbClr val="000000"/>
              </a:solidFill>
              <a:latin typeface="MS Mincho" panose="02020609040205080304" pitchFamily="49" charset="-128"/>
              <a:ea typeface="MS Mincho" panose="02020609040205080304" pitchFamily="49" charset="-128"/>
            </a:endParaRPr>
          </a:p>
        </p:txBody>
      </p:sp>
      <p:sp>
        <p:nvSpPr>
          <p:cNvPr id="5" name="正方形/長方形 4">
            <a:extLst>
              <a:ext uri="{FF2B5EF4-FFF2-40B4-BE49-F238E27FC236}">
                <a16:creationId xmlns:a16="http://schemas.microsoft.com/office/drawing/2014/main" id="{4EC1665B-1B28-946E-50B4-7847D9DB62A1}"/>
              </a:ext>
            </a:extLst>
          </p:cNvPr>
          <p:cNvSpPr/>
          <p:nvPr/>
        </p:nvSpPr>
        <p:spPr>
          <a:xfrm>
            <a:off x="621629" y="1458735"/>
            <a:ext cx="10401047" cy="10259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a:extLst>
              <a:ext uri="{FF2B5EF4-FFF2-40B4-BE49-F238E27FC236}">
                <a16:creationId xmlns:a16="http://schemas.microsoft.com/office/drawing/2014/main" id="{2E26A0D4-475A-72D8-5863-FEF8734B8D5C}"/>
              </a:ext>
            </a:extLst>
          </p:cNvPr>
          <p:cNvSpPr txBox="1">
            <a:spLocks/>
          </p:cNvSpPr>
          <p:nvPr/>
        </p:nvSpPr>
        <p:spPr>
          <a:xfrm>
            <a:off x="549059" y="983670"/>
            <a:ext cx="1995055"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b="1"/>
              <a:t>目的</a:t>
            </a:r>
          </a:p>
        </p:txBody>
      </p:sp>
    </p:spTree>
    <p:extLst>
      <p:ext uri="{BB962C8B-B14F-4D97-AF65-F5344CB8AC3E}">
        <p14:creationId xmlns:p14="http://schemas.microsoft.com/office/powerpoint/2010/main" val="2727341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タイトル 1">
            <a:extLst>
              <a:ext uri="{FF2B5EF4-FFF2-40B4-BE49-F238E27FC236}">
                <a16:creationId xmlns:a16="http://schemas.microsoft.com/office/drawing/2014/main" id="{6E27C120-D0DA-6D57-0DC4-869CA58065FA}"/>
              </a:ext>
            </a:extLst>
          </p:cNvPr>
          <p:cNvSpPr>
            <a:spLocks noGrp="1"/>
          </p:cNvSpPr>
          <p:nvPr>
            <p:ph type="ctrTitle"/>
          </p:nvPr>
        </p:nvSpPr>
        <p:spPr>
          <a:xfrm>
            <a:off x="290943" y="443345"/>
            <a:ext cx="6066313" cy="595601"/>
          </a:xfrm>
        </p:spPr>
        <p:txBody>
          <a:bodyPr anchor="ctr">
            <a:normAutofit/>
          </a:bodyPr>
          <a:lstStyle/>
          <a:p>
            <a:pPr algn="l"/>
            <a:r>
              <a:rPr lang="ja-JP" altLang="en-US" sz="2800"/>
              <a:t>序論</a:t>
            </a:r>
            <a:r>
              <a:rPr lang="en-US" altLang="ja-JP" sz="2800" dirty="0"/>
              <a:t>~</a:t>
            </a:r>
            <a:r>
              <a:rPr lang="ja-JP" altLang="en-US" sz="2800"/>
              <a:t>目的、研究成果</a:t>
            </a:r>
            <a:endParaRPr kumimoji="1" lang="ja-JP" altLang="en-US" sz="2800"/>
          </a:p>
        </p:txBody>
      </p:sp>
      <p:sp>
        <p:nvSpPr>
          <p:cNvPr id="2" name="字幕 2">
            <a:extLst>
              <a:ext uri="{FF2B5EF4-FFF2-40B4-BE49-F238E27FC236}">
                <a16:creationId xmlns:a16="http://schemas.microsoft.com/office/drawing/2014/main" id="{7C01968A-503D-A110-0B20-460EF0406A4A}"/>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7</a:t>
            </a:r>
          </a:p>
        </p:txBody>
      </p:sp>
      <p:sp>
        <p:nvSpPr>
          <p:cNvPr id="65" name="字幕 2">
            <a:extLst>
              <a:ext uri="{FF2B5EF4-FFF2-40B4-BE49-F238E27FC236}">
                <a16:creationId xmlns:a16="http://schemas.microsoft.com/office/drawing/2014/main" id="{1816BC59-64AC-ECE8-B1AA-6C09A0FE7717}"/>
              </a:ext>
            </a:extLst>
          </p:cNvPr>
          <p:cNvSpPr txBox="1">
            <a:spLocks/>
          </p:cNvSpPr>
          <p:nvPr/>
        </p:nvSpPr>
        <p:spPr>
          <a:xfrm>
            <a:off x="605845" y="2797929"/>
            <a:ext cx="2453504"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a:t>取り組んだ</a:t>
            </a:r>
            <a:r>
              <a:rPr lang="ja-JP" altLang="en-US" sz="2200"/>
              <a:t>こと</a:t>
            </a:r>
          </a:p>
        </p:txBody>
      </p:sp>
      <p:cxnSp>
        <p:nvCxnSpPr>
          <p:cNvPr id="66" name="直線コネクタ 65">
            <a:extLst>
              <a:ext uri="{FF2B5EF4-FFF2-40B4-BE49-F238E27FC236}">
                <a16:creationId xmlns:a16="http://schemas.microsoft.com/office/drawing/2014/main" id="{F4E1EA8E-78EB-E61A-3340-3767EDDF384B}"/>
              </a:ext>
            </a:extLst>
          </p:cNvPr>
          <p:cNvCxnSpPr>
            <a:cxnSpLocks/>
          </p:cNvCxnSpPr>
          <p:nvPr/>
        </p:nvCxnSpPr>
        <p:spPr>
          <a:xfrm>
            <a:off x="665319" y="3151053"/>
            <a:ext cx="2103743"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989AE618-B247-716D-539E-286E4E612799}"/>
              </a:ext>
            </a:extLst>
          </p:cNvPr>
          <p:cNvCxnSpPr>
            <a:cxnSpLocks/>
          </p:cNvCxnSpPr>
          <p:nvPr/>
        </p:nvCxnSpPr>
        <p:spPr>
          <a:xfrm>
            <a:off x="861260" y="3143796"/>
            <a:ext cx="0" cy="347194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ED835F3E-C40A-6413-A5CE-482BE1DD3CA7}"/>
              </a:ext>
            </a:extLst>
          </p:cNvPr>
          <p:cNvCxnSpPr>
            <a:cxnSpLocks/>
          </p:cNvCxnSpPr>
          <p:nvPr/>
        </p:nvCxnSpPr>
        <p:spPr>
          <a:xfrm>
            <a:off x="868517" y="3441339"/>
            <a:ext cx="36203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74" name="字幕 2">
            <a:extLst>
              <a:ext uri="{FF2B5EF4-FFF2-40B4-BE49-F238E27FC236}">
                <a16:creationId xmlns:a16="http://schemas.microsoft.com/office/drawing/2014/main" id="{94939854-6F27-1DFE-CC92-010557CC2C8A}"/>
              </a:ext>
            </a:extLst>
          </p:cNvPr>
          <p:cNvSpPr txBox="1">
            <a:spLocks/>
          </p:cNvSpPr>
          <p:nvPr/>
        </p:nvSpPr>
        <p:spPr>
          <a:xfrm>
            <a:off x="1222702" y="3255130"/>
            <a:ext cx="2518817"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200"/>
              <a:t>弾性散乱</a:t>
            </a:r>
          </a:p>
        </p:txBody>
      </p:sp>
      <p:sp>
        <p:nvSpPr>
          <p:cNvPr id="76" name="字幕 2">
            <a:extLst>
              <a:ext uri="{FF2B5EF4-FFF2-40B4-BE49-F238E27FC236}">
                <a16:creationId xmlns:a16="http://schemas.microsoft.com/office/drawing/2014/main" id="{D10C675E-981C-D6D5-C7D6-3A78BD338C5F}"/>
              </a:ext>
            </a:extLst>
          </p:cNvPr>
          <p:cNvSpPr txBox="1">
            <a:spLocks/>
          </p:cNvSpPr>
          <p:nvPr/>
        </p:nvSpPr>
        <p:spPr>
          <a:xfrm>
            <a:off x="939672" y="3712329"/>
            <a:ext cx="8437083"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・直線偏光レーザーにおける</a:t>
            </a:r>
            <a:r>
              <a:rPr lang="en-US" altLang="ja-JP" sz="2000" dirty="0"/>
              <a:t>caustic</a:t>
            </a:r>
            <a:r>
              <a:rPr lang="ja-JP" altLang="en-US" sz="2000"/>
              <a:t>の計算</a:t>
            </a:r>
          </a:p>
        </p:txBody>
      </p:sp>
      <p:sp>
        <p:nvSpPr>
          <p:cNvPr id="77" name="字幕 2">
            <a:extLst>
              <a:ext uri="{FF2B5EF4-FFF2-40B4-BE49-F238E27FC236}">
                <a16:creationId xmlns:a16="http://schemas.microsoft.com/office/drawing/2014/main" id="{193ECF97-1C2A-2298-C8BC-15E9E150C3DC}"/>
              </a:ext>
            </a:extLst>
          </p:cNvPr>
          <p:cNvSpPr txBox="1">
            <a:spLocks/>
          </p:cNvSpPr>
          <p:nvPr/>
        </p:nvSpPr>
        <p:spPr>
          <a:xfrm>
            <a:off x="949041" y="4100916"/>
            <a:ext cx="6945673"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・楕円偏光レーザーにおける</a:t>
            </a:r>
            <a:r>
              <a:rPr lang="en-US" altLang="ja-JP" sz="2000" dirty="0"/>
              <a:t>caustic</a:t>
            </a:r>
            <a:r>
              <a:rPr lang="ja-JP" altLang="en-US" sz="2000"/>
              <a:t>の計算</a:t>
            </a:r>
          </a:p>
        </p:txBody>
      </p:sp>
      <p:cxnSp>
        <p:nvCxnSpPr>
          <p:cNvPr id="79" name="直線コネクタ 78">
            <a:extLst>
              <a:ext uri="{FF2B5EF4-FFF2-40B4-BE49-F238E27FC236}">
                <a16:creationId xmlns:a16="http://schemas.microsoft.com/office/drawing/2014/main" id="{4925807E-BAFB-8601-8678-305397859497}"/>
              </a:ext>
            </a:extLst>
          </p:cNvPr>
          <p:cNvCxnSpPr>
            <a:cxnSpLocks/>
          </p:cNvCxnSpPr>
          <p:nvPr/>
        </p:nvCxnSpPr>
        <p:spPr>
          <a:xfrm>
            <a:off x="875774" y="5088711"/>
            <a:ext cx="36203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80" name="字幕 2">
            <a:extLst>
              <a:ext uri="{FF2B5EF4-FFF2-40B4-BE49-F238E27FC236}">
                <a16:creationId xmlns:a16="http://schemas.microsoft.com/office/drawing/2014/main" id="{72C5F432-CB47-0C62-2AA4-F9A44B867F0F}"/>
              </a:ext>
            </a:extLst>
          </p:cNvPr>
          <p:cNvSpPr txBox="1">
            <a:spLocks/>
          </p:cNvSpPr>
          <p:nvPr/>
        </p:nvSpPr>
        <p:spPr>
          <a:xfrm>
            <a:off x="1244474" y="4917017"/>
            <a:ext cx="2518817"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200"/>
              <a:t>非弾性散乱</a:t>
            </a:r>
          </a:p>
        </p:txBody>
      </p:sp>
      <p:sp>
        <p:nvSpPr>
          <p:cNvPr id="82" name="字幕 2">
            <a:extLst>
              <a:ext uri="{FF2B5EF4-FFF2-40B4-BE49-F238E27FC236}">
                <a16:creationId xmlns:a16="http://schemas.microsoft.com/office/drawing/2014/main" id="{33A18438-6279-86FD-1FCD-E939E5CB5DF0}"/>
              </a:ext>
            </a:extLst>
          </p:cNvPr>
          <p:cNvSpPr txBox="1">
            <a:spLocks/>
          </p:cNvSpPr>
          <p:nvPr/>
        </p:nvSpPr>
        <p:spPr>
          <a:xfrm>
            <a:off x="975958" y="5388729"/>
            <a:ext cx="10113219"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・直線偏光レーザーにおける</a:t>
            </a:r>
            <a:r>
              <a:rPr lang="en-US" altLang="ja-JP" sz="2000" dirty="0"/>
              <a:t>caustic</a:t>
            </a:r>
            <a:r>
              <a:rPr lang="ja-JP" altLang="en-US" sz="2000"/>
              <a:t>の計算、微分断面積の計算、実験との比較</a:t>
            </a:r>
          </a:p>
        </p:txBody>
      </p:sp>
      <p:sp>
        <p:nvSpPr>
          <p:cNvPr id="3" name="字幕 2">
            <a:extLst>
              <a:ext uri="{FF2B5EF4-FFF2-40B4-BE49-F238E27FC236}">
                <a16:creationId xmlns:a16="http://schemas.microsoft.com/office/drawing/2014/main" id="{E68FA569-0304-1316-A742-1E66C97C8A82}"/>
              </a:ext>
            </a:extLst>
          </p:cNvPr>
          <p:cNvSpPr txBox="1">
            <a:spLocks/>
          </p:cNvSpPr>
          <p:nvPr/>
        </p:nvSpPr>
        <p:spPr>
          <a:xfrm>
            <a:off x="977938" y="5749608"/>
            <a:ext cx="11391400"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・楕円偏光レーザーにおける</a:t>
            </a:r>
            <a:r>
              <a:rPr lang="en-US" altLang="ja-JP" sz="2000" dirty="0"/>
              <a:t>caustic</a:t>
            </a:r>
            <a:r>
              <a:rPr lang="ja-JP" altLang="en-US" sz="2000"/>
              <a:t>の計算、微分断面積の計算</a:t>
            </a:r>
          </a:p>
        </p:txBody>
      </p:sp>
      <p:sp>
        <p:nvSpPr>
          <p:cNvPr id="4" name="テキスト ボックス 3">
            <a:extLst>
              <a:ext uri="{FF2B5EF4-FFF2-40B4-BE49-F238E27FC236}">
                <a16:creationId xmlns:a16="http://schemas.microsoft.com/office/drawing/2014/main" id="{C12E356F-D2CE-BDC2-FC2C-955D2A38EEC3}"/>
              </a:ext>
            </a:extLst>
          </p:cNvPr>
          <p:cNvSpPr txBox="1"/>
          <p:nvPr/>
        </p:nvSpPr>
        <p:spPr>
          <a:xfrm>
            <a:off x="647151" y="1507178"/>
            <a:ext cx="10242522" cy="830997"/>
          </a:xfrm>
          <a:prstGeom prst="rect">
            <a:avLst/>
          </a:prstGeom>
          <a:noFill/>
        </p:spPr>
        <p:txBody>
          <a:bodyPr wrap="square" rtlCol="0">
            <a:spAutoFit/>
          </a:bodyPr>
          <a:lstStyle/>
          <a:p>
            <a:r>
              <a:rPr lang="ja-JP" altLang="en-US" sz="2400">
                <a:solidFill>
                  <a:srgbClr val="000000"/>
                </a:solidFill>
                <a:latin typeface="MS Mincho" panose="02020609040205080304" pitchFamily="49" charset="-128"/>
                <a:ea typeface="MS Mincho" panose="02020609040205080304" pitchFamily="49" charset="-128"/>
              </a:rPr>
              <a:t>分子の電子軌道励起を伴う非弾性散乱過程について光電子運動量スペクトルを解析する。</a:t>
            </a:r>
            <a:endParaRPr lang="en" altLang="ja-JP" sz="2400" dirty="0">
              <a:solidFill>
                <a:srgbClr val="000000"/>
              </a:solidFill>
              <a:latin typeface="MS Mincho" panose="02020609040205080304" pitchFamily="49" charset="-128"/>
              <a:ea typeface="MS Mincho" panose="02020609040205080304" pitchFamily="49" charset="-128"/>
            </a:endParaRPr>
          </a:p>
        </p:txBody>
      </p:sp>
      <p:sp>
        <p:nvSpPr>
          <p:cNvPr id="5" name="正方形/長方形 4">
            <a:extLst>
              <a:ext uri="{FF2B5EF4-FFF2-40B4-BE49-F238E27FC236}">
                <a16:creationId xmlns:a16="http://schemas.microsoft.com/office/drawing/2014/main" id="{4EC1665B-1B28-946E-50B4-7847D9DB62A1}"/>
              </a:ext>
            </a:extLst>
          </p:cNvPr>
          <p:cNvSpPr/>
          <p:nvPr/>
        </p:nvSpPr>
        <p:spPr>
          <a:xfrm>
            <a:off x="621629" y="1458735"/>
            <a:ext cx="10401047" cy="10259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a:extLst>
              <a:ext uri="{FF2B5EF4-FFF2-40B4-BE49-F238E27FC236}">
                <a16:creationId xmlns:a16="http://schemas.microsoft.com/office/drawing/2014/main" id="{2E26A0D4-475A-72D8-5863-FEF8734B8D5C}"/>
              </a:ext>
            </a:extLst>
          </p:cNvPr>
          <p:cNvSpPr txBox="1">
            <a:spLocks/>
          </p:cNvSpPr>
          <p:nvPr/>
        </p:nvSpPr>
        <p:spPr>
          <a:xfrm>
            <a:off x="549059" y="983670"/>
            <a:ext cx="1995055"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b="1"/>
              <a:t>目的</a:t>
            </a:r>
          </a:p>
        </p:txBody>
      </p:sp>
      <p:sp>
        <p:nvSpPr>
          <p:cNvPr id="7" name="円/楕円 6">
            <a:extLst>
              <a:ext uri="{FF2B5EF4-FFF2-40B4-BE49-F238E27FC236}">
                <a16:creationId xmlns:a16="http://schemas.microsoft.com/office/drawing/2014/main" id="{59096047-DD28-DF83-D56A-6FC42FD68D1F}"/>
              </a:ext>
            </a:extLst>
          </p:cNvPr>
          <p:cNvSpPr/>
          <p:nvPr/>
        </p:nvSpPr>
        <p:spPr>
          <a:xfrm>
            <a:off x="268942" y="4518212"/>
            <a:ext cx="10596282" cy="2008094"/>
          </a:xfrm>
          <a:prstGeom prst="ellipse">
            <a:avLst/>
          </a:prstGeom>
          <a:noFill/>
          <a:ln w="444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51828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C7921926-9DB1-906D-4AF6-6302579A5ECF}"/>
              </a:ext>
            </a:extLst>
          </p:cNvPr>
          <p:cNvPicPr>
            <a:picLocks noChangeAspect="1"/>
          </p:cNvPicPr>
          <p:nvPr/>
        </p:nvPicPr>
        <p:blipFill>
          <a:blip r:embed="rId2"/>
          <a:stretch>
            <a:fillRect/>
          </a:stretch>
        </p:blipFill>
        <p:spPr>
          <a:xfrm>
            <a:off x="6400752" y="918210"/>
            <a:ext cx="5791248" cy="2979420"/>
          </a:xfrm>
          <a:prstGeom prst="rect">
            <a:avLst/>
          </a:prstGeom>
        </p:spPr>
      </p:pic>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E4602F07-00E8-C0AB-8454-8017EEB30A4F}"/>
                  </a:ext>
                </a:extLst>
              </p:cNvPr>
              <p:cNvSpPr txBox="1"/>
              <p:nvPr/>
            </p:nvSpPr>
            <p:spPr>
              <a:xfrm>
                <a:off x="274691" y="1047889"/>
                <a:ext cx="5918845" cy="400110"/>
              </a:xfrm>
              <a:prstGeom prst="rect">
                <a:avLst/>
              </a:prstGeom>
              <a:noFill/>
            </p:spPr>
            <p:txBody>
              <a:bodyPr wrap="square" rtlCol="0">
                <a:spAutoFit/>
              </a:bodyPr>
              <a:lstStyle/>
              <a:p>
                <a:r>
                  <a:rPr lang="ja-JP" altLang="en-US" sz="2000">
                    <a:ea typeface="Cambria Math" panose="02040503050406030204" pitchFamily="18" charset="0"/>
                  </a:rPr>
                  <a:t>イオン化時刻</a:t>
                </a:r>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𝑡</m:t>
                        </m:r>
                      </m:e>
                      <m:sub>
                        <m:r>
                          <a:rPr lang="en-US" altLang="ja-JP" sz="2000" b="0" i="1" smtClean="0">
                            <a:latin typeface="Cambria Math" panose="02040503050406030204" pitchFamily="18" charset="0"/>
                          </a:rPr>
                          <m:t>𝑖</m:t>
                        </m:r>
                      </m:sub>
                    </m:sSub>
                  </m:oMath>
                </a14:m>
                <a:r>
                  <a:rPr lang="ja-JP" altLang="en-US" sz="2000">
                    <a:ea typeface="Cambria Math" panose="02040503050406030204" pitchFamily="18" charset="0"/>
                  </a:rPr>
                  <a:t>で放出される電子の古典運動</a:t>
                </a:r>
                <a:endParaRPr kumimoji="1" lang="ja-JP" altLang="en-US" sz="2000"/>
              </a:p>
            </p:txBody>
          </p:sp>
        </mc:Choice>
        <mc:Fallback xmlns="">
          <p:sp>
            <p:nvSpPr>
              <p:cNvPr id="4" name="テキスト ボックス 3">
                <a:extLst>
                  <a:ext uri="{FF2B5EF4-FFF2-40B4-BE49-F238E27FC236}">
                    <a16:creationId xmlns:a16="http://schemas.microsoft.com/office/drawing/2014/main" id="{E4602F07-00E8-C0AB-8454-8017EEB30A4F}"/>
                  </a:ext>
                </a:extLst>
              </p:cNvPr>
              <p:cNvSpPr txBox="1">
                <a:spLocks noRot="1" noChangeAspect="1" noMove="1" noResize="1" noEditPoints="1" noAdjustHandles="1" noChangeArrowheads="1" noChangeShapeType="1" noTextEdit="1"/>
              </p:cNvSpPr>
              <p:nvPr/>
            </p:nvSpPr>
            <p:spPr>
              <a:xfrm>
                <a:off x="274691" y="1047889"/>
                <a:ext cx="5918845" cy="400110"/>
              </a:xfrm>
              <a:prstGeom prst="rect">
                <a:avLst/>
              </a:prstGeom>
              <a:blipFill>
                <a:blip r:embed="rId3"/>
                <a:stretch>
                  <a:fillRect l="-1071" t="-15152"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1D0520C3-D672-0E6F-BA3D-01181992782F}"/>
                  </a:ext>
                </a:extLst>
              </p:cNvPr>
              <p:cNvSpPr txBox="1"/>
              <p:nvPr/>
            </p:nvSpPr>
            <p:spPr>
              <a:xfrm>
                <a:off x="490812" y="1996282"/>
                <a:ext cx="3848106" cy="73776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𝐹</m:t>
                      </m:r>
                      <m:d>
                        <m:dPr>
                          <m:ctrlPr>
                            <a:rPr lang="en-US" altLang="ja-JP" sz="2000" i="1">
                              <a:latin typeface="Cambria Math" panose="02040503050406030204" pitchFamily="18" charset="0"/>
                              <a:ea typeface="Cambria Math" panose="02040503050406030204" pitchFamily="18" charset="0"/>
                            </a:rPr>
                          </m:ctrlPr>
                        </m:dPr>
                        <m:e>
                          <m:r>
                            <a:rPr lang="en-US" altLang="ja-JP" sz="2000" i="1">
                              <a:latin typeface="Cambria Math" panose="02040503050406030204" pitchFamily="18" charset="0"/>
                              <a:ea typeface="Cambria Math" panose="02040503050406030204" pitchFamily="18" charset="0"/>
                            </a:rPr>
                            <m:t>𝑡</m:t>
                          </m:r>
                        </m:e>
                      </m:d>
                      <m: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m:t>
                      </m:r>
                      <m:sSub>
                        <m:sSubPr>
                          <m:ctrlPr>
                            <a:rPr lang="en-US" altLang="ja-JP" sz="2000" i="1">
                              <a:latin typeface="Cambria Math" panose="02040503050406030204" pitchFamily="18" charset="0"/>
                            </a:rPr>
                          </m:ctrlPr>
                        </m:sSubPr>
                        <m:e>
                          <m:r>
                            <a:rPr lang="en-US" altLang="ja-JP" sz="2000" b="0" i="1" smtClean="0">
                              <a:latin typeface="Cambria Math" panose="02040503050406030204" pitchFamily="18" charset="0"/>
                            </a:rPr>
                            <m:t>𝐹</m:t>
                          </m:r>
                        </m:e>
                        <m:sub>
                          <m:r>
                            <a:rPr lang="en-US" altLang="ja-JP" sz="2000" i="1">
                              <a:latin typeface="Cambria Math" panose="02040503050406030204" pitchFamily="18" charset="0"/>
                            </a:rPr>
                            <m:t>0</m:t>
                          </m:r>
                        </m:sub>
                      </m:sSub>
                      <m:func>
                        <m:funcPr>
                          <m:ctrlPr>
                            <a:rPr lang="en-US" altLang="ja-JP" sz="2000" b="0" i="1" smtClean="0">
                              <a:latin typeface="Cambria Math" panose="02040503050406030204" pitchFamily="18" charset="0"/>
                              <a:ea typeface="Cambria Math" panose="02040503050406030204" pitchFamily="18" charset="0"/>
                            </a:rPr>
                          </m:ctrlPr>
                        </m:funcPr>
                        <m:fName>
                          <m:r>
                            <m:rPr>
                              <m:sty m:val="p"/>
                            </m:rPr>
                            <a:rPr lang="en-US" altLang="ja-JP" sz="2000" b="0" i="0" smtClean="0">
                              <a:latin typeface="Cambria Math" panose="02040503050406030204" pitchFamily="18" charset="0"/>
                              <a:ea typeface="Cambria Math" panose="02040503050406030204" pitchFamily="18" charset="0"/>
                            </a:rPr>
                            <m:t>cos</m:t>
                          </m:r>
                        </m:fName>
                        <m:e>
                          <m:r>
                            <a:rPr lang="en-US" altLang="ja-JP" sz="2000" b="0" i="1" smtClean="0">
                              <a:latin typeface="Cambria Math" panose="02040503050406030204" pitchFamily="18" charset="0"/>
                              <a:ea typeface="Cambria Math" panose="02040503050406030204" pitchFamily="18" charset="0"/>
                            </a:rPr>
                            <m:t>𝜔</m:t>
                          </m:r>
                          <m:r>
                            <a:rPr lang="en-US" altLang="ja-JP" sz="2000" b="0" i="1" smtClean="0">
                              <a:latin typeface="Cambria Math" panose="02040503050406030204" pitchFamily="18" charset="0"/>
                              <a:ea typeface="Cambria Math" panose="02040503050406030204" pitchFamily="18" charset="0"/>
                            </a:rPr>
                            <m:t>𝑡</m:t>
                          </m:r>
                        </m:e>
                      </m:func>
                      <m:r>
                        <m:rPr>
                          <m:nor/>
                        </m:rPr>
                        <a:rPr lang="en-US" altLang="ja-JP" sz="2000" b="0" i="0" smtClean="0">
                          <a:latin typeface="Cambria Math" panose="02040503050406030204" pitchFamily="18" charset="0"/>
                          <a:ea typeface="Cambria Math" panose="02040503050406030204" pitchFamily="18" charset="0"/>
                        </a:rPr>
                        <m:t>exp</m:t>
                      </m:r>
                      <m:r>
                        <m:rPr>
                          <m:nor/>
                        </m:rP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m:t>
                      </m:r>
                      <m:sSup>
                        <m:sSupPr>
                          <m:ctrlPr>
                            <a:rPr lang="en-US" altLang="ja-JP" sz="2000" b="0" i="1" smtClean="0">
                              <a:latin typeface="Cambria Math" panose="02040503050406030204" pitchFamily="18" charset="0"/>
                              <a:ea typeface="Cambria Math" panose="02040503050406030204" pitchFamily="18" charset="0"/>
                            </a:rPr>
                          </m:ctrlPr>
                        </m:sSupPr>
                        <m:e>
                          <m:d>
                            <m:dPr>
                              <m:ctrlPr>
                                <a:rPr lang="en-US" altLang="ja-JP" sz="2000" b="0" i="1" smtClean="0">
                                  <a:latin typeface="Cambria Math" panose="02040503050406030204" pitchFamily="18" charset="0"/>
                                  <a:ea typeface="Cambria Math" panose="02040503050406030204" pitchFamily="18" charset="0"/>
                                </a:rPr>
                              </m:ctrlPr>
                            </m:dPr>
                            <m:e>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2</m:t>
                                  </m:r>
                                  <m:r>
                                    <a:rPr lang="en-US" altLang="ja-JP" sz="2000" i="1">
                                      <a:latin typeface="Cambria Math" panose="02040503050406030204" pitchFamily="18" charset="0"/>
                                      <a:ea typeface="Cambria Math" panose="02040503050406030204" pitchFamily="18" charset="0"/>
                                    </a:rPr>
                                    <m:t>𝑡</m:t>
                                  </m:r>
                                </m:num>
                                <m:den>
                                  <m:r>
                                    <a:rPr lang="en-US" altLang="ja-JP" sz="2000" i="1">
                                      <a:latin typeface="Cambria Math" panose="02040503050406030204" pitchFamily="18" charset="0"/>
                                      <a:ea typeface="Cambria Math" panose="02040503050406030204" pitchFamily="18" charset="0"/>
                                    </a:rPr>
                                    <m:t>𝑇</m:t>
                                  </m:r>
                                </m:den>
                              </m:f>
                            </m:e>
                          </m:d>
                        </m:e>
                        <m:sup>
                          <m:r>
                            <a:rPr lang="en-US" altLang="ja-JP" sz="2000" b="0" i="1" smtClean="0">
                              <a:latin typeface="Cambria Math" panose="02040503050406030204" pitchFamily="18" charset="0"/>
                              <a:ea typeface="Cambria Math" panose="02040503050406030204" pitchFamily="18" charset="0"/>
                            </a:rPr>
                            <m:t>2</m:t>
                          </m:r>
                        </m:sup>
                      </m:sSup>
                      <m:r>
                        <m:rPr>
                          <m:nor/>
                        </m:rPr>
                        <a:rPr lang="en-US" altLang="ja-JP" sz="2000" b="0" i="0" smtClean="0">
                          <a:latin typeface="Cambria Math" panose="02040503050406030204" pitchFamily="18" charset="0"/>
                          <a:ea typeface="Cambria Math" panose="02040503050406030204" pitchFamily="18" charset="0"/>
                        </a:rPr>
                        <m:t>]</m:t>
                      </m:r>
                    </m:oMath>
                  </m:oMathPara>
                </a14:m>
                <a:endParaRPr lang="ja-JP" altLang="en-US" sz="2000"/>
              </a:p>
            </p:txBody>
          </p:sp>
        </mc:Choice>
        <mc:Fallback xmlns="">
          <p:sp>
            <p:nvSpPr>
              <p:cNvPr id="10" name="テキスト ボックス 9">
                <a:extLst>
                  <a:ext uri="{FF2B5EF4-FFF2-40B4-BE49-F238E27FC236}">
                    <a16:creationId xmlns:a16="http://schemas.microsoft.com/office/drawing/2014/main" id="{1D0520C3-D672-0E6F-BA3D-01181992782F}"/>
                  </a:ext>
                </a:extLst>
              </p:cNvPr>
              <p:cNvSpPr txBox="1">
                <a:spLocks noRot="1" noChangeAspect="1" noMove="1" noResize="1" noEditPoints="1" noAdjustHandles="1" noChangeArrowheads="1" noChangeShapeType="1" noTextEdit="1"/>
              </p:cNvSpPr>
              <p:nvPr/>
            </p:nvSpPr>
            <p:spPr>
              <a:xfrm>
                <a:off x="490812" y="1996282"/>
                <a:ext cx="3848106" cy="737766"/>
              </a:xfrm>
              <a:prstGeom prst="rect">
                <a:avLst/>
              </a:prstGeom>
              <a:blipFill>
                <a:blip r:embed="rId4"/>
                <a:stretch>
                  <a:fillRect b="-3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9658ADDB-6B6F-1725-7777-0D00D1EFA137}"/>
                  </a:ext>
                </a:extLst>
              </p:cNvPr>
              <p:cNvSpPr txBox="1"/>
              <p:nvPr/>
            </p:nvSpPr>
            <p:spPr>
              <a:xfrm>
                <a:off x="360035" y="4610347"/>
                <a:ext cx="2694382" cy="916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ja-JP" sz="2400" b="0" i="1" smtClean="0">
                              <a:latin typeface="Cambria Math" panose="02040503050406030204" pitchFamily="18" charset="0"/>
                              <a:ea typeface="Cambria Math" panose="02040503050406030204" pitchFamily="18" charset="0"/>
                            </a:rPr>
                          </m:ctrlPr>
                        </m:dPr>
                        <m:e>
                          <m:eqArr>
                            <m:eqArrPr>
                              <m:ctrlPr>
                                <a:rPr lang="en-US" altLang="ja-JP" sz="2400" b="0" i="1" smtClean="0">
                                  <a:latin typeface="Cambria Math" panose="02040503050406030204" pitchFamily="18" charset="0"/>
                                  <a:ea typeface="Cambria Math" panose="02040503050406030204" pitchFamily="18" charset="0"/>
                                </a:rPr>
                              </m:ctrlPr>
                            </m:eqArrPr>
                            <m:e>
                              <m:acc>
                                <m:accPr>
                                  <m:chr m:val="̇"/>
                                  <m:ctrlPr>
                                    <a:rPr lang="en-US" altLang="ja-JP" sz="2400" i="1">
                                      <a:latin typeface="Cambria Math" panose="02040503050406030204" pitchFamily="18" charset="0"/>
                                      <a:ea typeface="Cambria Math" panose="02040503050406030204" pitchFamily="18" charset="0"/>
                                    </a:rPr>
                                  </m:ctrlPr>
                                </m:accPr>
                                <m:e>
                                  <m:r>
                                    <a:rPr lang="en-US" altLang="ja-JP" sz="2400" b="0" i="1" smtClean="0">
                                      <a:latin typeface="Cambria Math" panose="02040503050406030204" pitchFamily="18" charset="0"/>
                                      <a:ea typeface="Cambria Math" panose="02040503050406030204" pitchFamily="18" charset="0"/>
                                    </a:rPr>
                                    <m:t>𝑞</m:t>
                                  </m:r>
                                </m:e>
                              </m:acc>
                              <m:r>
                                <a:rPr lang="en-US" altLang="ja-JP" sz="2400" i="1">
                                  <a:latin typeface="Cambria Math" panose="02040503050406030204" pitchFamily="18" charset="0"/>
                                  <a:ea typeface="Cambria Math" panose="02040503050406030204" pitchFamily="18" charset="0"/>
                                </a:rPr>
                                <m:t>(</m:t>
                              </m:r>
                              <m:r>
                                <a:rPr lang="en-US" altLang="ja-JP" sz="2400" i="1">
                                  <a:latin typeface="Cambria Math" panose="02040503050406030204" pitchFamily="18" charset="0"/>
                                  <a:ea typeface="Cambria Math" panose="02040503050406030204" pitchFamily="18" charset="0"/>
                                </a:rPr>
                                <m:t>𝑡</m:t>
                              </m:r>
                              <m:r>
                                <a:rPr lang="en-US" altLang="ja-JP" sz="2400" i="1">
                                  <a:latin typeface="Cambria Math" panose="02040503050406030204" pitchFamily="18" charset="0"/>
                                  <a:ea typeface="Cambria Math" panose="02040503050406030204" pitchFamily="18" charset="0"/>
                                </a:rPr>
                                <m:t>)=</m:t>
                              </m:r>
                              <m:r>
                                <a:rPr lang="en-US" altLang="ja-JP" sz="2400" b="0" i="1" smtClean="0">
                                  <a:latin typeface="Cambria Math" panose="02040503050406030204" pitchFamily="18" charset="0"/>
                                  <a:ea typeface="Cambria Math" panose="02040503050406030204" pitchFamily="18" charset="0"/>
                                </a:rPr>
                                <m:t>𝑢</m:t>
                              </m:r>
                              <m:r>
                                <a:rPr lang="en-US" altLang="ja-JP" sz="2400" i="1">
                                  <a:latin typeface="Cambria Math" panose="02040503050406030204" pitchFamily="18" charset="0"/>
                                  <a:ea typeface="Cambria Math" panose="02040503050406030204" pitchFamily="18" charset="0"/>
                                </a:rPr>
                                <m:t>(</m:t>
                              </m:r>
                              <m:r>
                                <a:rPr lang="en-US" altLang="ja-JP" sz="2400" i="1">
                                  <a:latin typeface="Cambria Math" panose="02040503050406030204" pitchFamily="18" charset="0"/>
                                  <a:ea typeface="Cambria Math" panose="02040503050406030204" pitchFamily="18" charset="0"/>
                                </a:rPr>
                                <m:t>𝑡</m:t>
                              </m:r>
                              <m:r>
                                <a:rPr lang="en-US" altLang="ja-JP" sz="2400" i="1">
                                  <a:latin typeface="Cambria Math" panose="02040503050406030204" pitchFamily="18" charset="0"/>
                                  <a:ea typeface="Cambria Math" panose="02040503050406030204" pitchFamily="18" charset="0"/>
                                </a:rPr>
                                <m:t>)</m:t>
                              </m:r>
                            </m:e>
                            <m:e>
                              <m:r>
                                <a:rPr lang="en-US" altLang="ja-JP" sz="2400" b="0" i="1" smtClean="0">
                                  <a:latin typeface="Cambria Math" panose="02040503050406030204" pitchFamily="18" charset="0"/>
                                  <a:ea typeface="Cambria Math" panose="02040503050406030204" pitchFamily="18" charset="0"/>
                                </a:rPr>
                                <m:t> </m:t>
                              </m:r>
                              <m:acc>
                                <m:accPr>
                                  <m:chr m:val="̇"/>
                                  <m:ctrlPr>
                                    <a:rPr lang="en-US" altLang="ja-JP" sz="2400" b="0" i="1" smtClean="0">
                                      <a:latin typeface="Cambria Math" panose="02040503050406030204" pitchFamily="18" charset="0"/>
                                      <a:ea typeface="Cambria Math" panose="02040503050406030204" pitchFamily="18" charset="0"/>
                                    </a:rPr>
                                  </m:ctrlPr>
                                </m:accPr>
                                <m:e>
                                  <m:r>
                                    <a:rPr lang="en-US" altLang="ja-JP" sz="2400" b="0" i="1" smtClean="0">
                                      <a:latin typeface="Cambria Math" panose="02040503050406030204" pitchFamily="18" charset="0"/>
                                      <a:ea typeface="Cambria Math" panose="02040503050406030204" pitchFamily="18" charset="0"/>
                                    </a:rPr>
                                    <m:t>𝑢</m:t>
                                  </m:r>
                                </m:e>
                              </m:acc>
                              <m:d>
                                <m:dPr>
                                  <m:ctrlPr>
                                    <a:rPr lang="en-US" altLang="ja-JP" sz="2400" b="0" i="1" smtClean="0">
                                      <a:latin typeface="Cambria Math" panose="02040503050406030204" pitchFamily="18" charset="0"/>
                                      <a:ea typeface="Cambria Math" panose="02040503050406030204" pitchFamily="18" charset="0"/>
                                    </a:rPr>
                                  </m:ctrlPr>
                                </m:dPr>
                                <m:e>
                                  <m:r>
                                    <a:rPr lang="en-US" altLang="ja-JP" sz="2400" i="1">
                                      <a:latin typeface="Cambria Math" panose="02040503050406030204" pitchFamily="18" charset="0"/>
                                      <a:ea typeface="Cambria Math" panose="02040503050406030204" pitchFamily="18" charset="0"/>
                                    </a:rPr>
                                    <m:t>𝑡</m:t>
                                  </m:r>
                                </m:e>
                              </m:d>
                              <m:r>
                                <a:rPr lang="en-US" altLang="ja-JP" sz="2400" i="1">
                                  <a:latin typeface="Cambria Math" panose="02040503050406030204" pitchFamily="18" charset="0"/>
                                  <a:ea typeface="Cambria Math" panose="02040503050406030204" pitchFamily="18" charset="0"/>
                                </a:rPr>
                                <m:t>=</m:t>
                              </m:r>
                              <m:r>
                                <a:rPr lang="en-US" altLang="ja-JP" sz="2400" b="0" i="1" smtClean="0">
                                  <a:latin typeface="Cambria Math" panose="02040503050406030204" pitchFamily="18" charset="0"/>
                                  <a:ea typeface="Cambria Math" panose="02040503050406030204" pitchFamily="18" charset="0"/>
                                </a:rPr>
                                <m:t>−</m:t>
                              </m:r>
                              <m:r>
                                <a:rPr lang="en-US" altLang="ja-JP" sz="2400" i="1">
                                  <a:latin typeface="Cambria Math" panose="02040503050406030204" pitchFamily="18" charset="0"/>
                                  <a:ea typeface="Cambria Math" panose="02040503050406030204" pitchFamily="18" charset="0"/>
                                </a:rPr>
                                <m:t>𝐹</m:t>
                              </m:r>
                              <m:r>
                                <a:rPr lang="en-US" altLang="ja-JP" sz="2400" i="1">
                                  <a:latin typeface="Cambria Math" panose="02040503050406030204" pitchFamily="18" charset="0"/>
                                  <a:ea typeface="Cambria Math" panose="02040503050406030204" pitchFamily="18" charset="0"/>
                                </a:rPr>
                                <m:t>(</m:t>
                              </m:r>
                              <m:r>
                                <a:rPr lang="en-US" altLang="ja-JP" sz="2400" i="1">
                                  <a:latin typeface="Cambria Math" panose="02040503050406030204" pitchFamily="18" charset="0"/>
                                  <a:ea typeface="Cambria Math" panose="02040503050406030204" pitchFamily="18" charset="0"/>
                                </a:rPr>
                                <m:t>𝑡</m:t>
                              </m:r>
                              <m:r>
                                <a:rPr lang="en-US" altLang="ja-JP" sz="2400" i="1">
                                  <a:latin typeface="Cambria Math" panose="02040503050406030204" pitchFamily="18" charset="0"/>
                                  <a:ea typeface="Cambria Math" panose="02040503050406030204" pitchFamily="18" charset="0"/>
                                </a:rPr>
                                <m:t>)</m:t>
                              </m:r>
                              <m:r>
                                <m:rPr>
                                  <m:nor/>
                                </m:rPr>
                                <a:rPr lang="ja-JP" altLang="en-US" sz="2400"/>
                                <m:t> </m:t>
                              </m:r>
                            </m:e>
                          </m:eqArr>
                        </m:e>
                      </m:d>
                    </m:oMath>
                  </m:oMathPara>
                </a14:m>
                <a:endParaRPr lang="ja-JP" altLang="en-US" sz="2400"/>
              </a:p>
            </p:txBody>
          </p:sp>
        </mc:Choice>
        <mc:Fallback xmlns="">
          <p:sp>
            <p:nvSpPr>
              <p:cNvPr id="3" name="テキスト ボックス 2">
                <a:extLst>
                  <a:ext uri="{FF2B5EF4-FFF2-40B4-BE49-F238E27FC236}">
                    <a16:creationId xmlns:a16="http://schemas.microsoft.com/office/drawing/2014/main" id="{9658ADDB-6B6F-1725-7777-0D00D1EFA137}"/>
                  </a:ext>
                </a:extLst>
              </p:cNvPr>
              <p:cNvSpPr txBox="1">
                <a:spLocks noRot="1" noChangeAspect="1" noMove="1" noResize="1" noEditPoints="1" noAdjustHandles="1" noChangeArrowheads="1" noChangeShapeType="1" noTextEdit="1"/>
              </p:cNvSpPr>
              <p:nvPr/>
            </p:nvSpPr>
            <p:spPr>
              <a:xfrm>
                <a:off x="360035" y="4610347"/>
                <a:ext cx="2694382" cy="916148"/>
              </a:xfrm>
              <a:prstGeom prst="rect">
                <a:avLst/>
              </a:prstGeom>
              <a:blipFill>
                <a:blip r:embed="rId5"/>
                <a:stretch>
                  <a:fillRect l="-46009" t="-194595" b="-28513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A2647995-1A2A-B690-724D-DE4FEA47B38E}"/>
                  </a:ext>
                </a:extLst>
              </p:cNvPr>
              <p:cNvSpPr txBox="1"/>
              <p:nvPr/>
            </p:nvSpPr>
            <p:spPr>
              <a:xfrm>
                <a:off x="3255205" y="5064295"/>
                <a:ext cx="3612597"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2200" b="0" i="1" smtClean="0">
                          <a:latin typeface="Cambria Math" panose="02040503050406030204" pitchFamily="18" charset="0"/>
                        </a:rPr>
                        <m:t>𝑢</m:t>
                      </m:r>
                      <m:d>
                        <m:dPr>
                          <m:ctrlPr>
                            <a:rPr lang="en-US" altLang="ja-JP" sz="2200" i="1" smtClean="0">
                              <a:latin typeface="Cambria Math" panose="02040503050406030204" pitchFamily="18" charset="0"/>
                            </a:rPr>
                          </m:ctrlPr>
                        </m:dPr>
                        <m:e>
                          <m:sSub>
                            <m:sSubPr>
                              <m:ctrlPr>
                                <a:rPr lang="en-US" altLang="ja-JP" sz="2200" i="1">
                                  <a:latin typeface="Cambria Math" panose="02040503050406030204" pitchFamily="18" charset="0"/>
                                </a:rPr>
                              </m:ctrlPr>
                            </m:sSubPr>
                            <m:e>
                              <m:r>
                                <a:rPr lang="en-US" altLang="ja-JP" sz="2200" i="1">
                                  <a:latin typeface="Cambria Math" panose="02040503050406030204" pitchFamily="18" charset="0"/>
                                </a:rPr>
                                <m:t>𝑡</m:t>
                              </m:r>
                            </m:e>
                            <m:sub>
                              <m:r>
                                <a:rPr lang="en-US" altLang="ja-JP" sz="2200" b="0" i="1" smtClean="0">
                                  <a:latin typeface="Cambria Math" panose="02040503050406030204" pitchFamily="18" charset="0"/>
                                </a:rPr>
                                <m:t>𝑖</m:t>
                              </m:r>
                            </m:sub>
                          </m:sSub>
                        </m:e>
                      </m:d>
                      <m:r>
                        <a:rPr lang="en-US" altLang="ja-JP" sz="2200" b="0" i="1" smtClean="0">
                          <a:latin typeface="Cambria Math" panose="02040503050406030204" pitchFamily="18" charset="0"/>
                        </a:rPr>
                        <m:t>=0,  </m:t>
                      </m:r>
                      <m:r>
                        <a:rPr lang="en-US" altLang="ja-JP" sz="2200" b="0" i="1" smtClean="0">
                          <a:latin typeface="Cambria Math" panose="02040503050406030204" pitchFamily="18" charset="0"/>
                        </a:rPr>
                        <m:t>𝑞</m:t>
                      </m:r>
                      <m:d>
                        <m:dPr>
                          <m:ctrlPr>
                            <a:rPr lang="en-US" altLang="ja-JP" sz="2200" i="1" smtClean="0">
                              <a:latin typeface="Cambria Math" panose="02040503050406030204" pitchFamily="18" charset="0"/>
                            </a:rPr>
                          </m:ctrlPr>
                        </m:dPr>
                        <m:e>
                          <m:sSub>
                            <m:sSubPr>
                              <m:ctrlPr>
                                <a:rPr lang="en-US" altLang="ja-JP" sz="2200" i="1">
                                  <a:latin typeface="Cambria Math" panose="02040503050406030204" pitchFamily="18" charset="0"/>
                                </a:rPr>
                              </m:ctrlPr>
                            </m:sSubPr>
                            <m:e>
                              <m:r>
                                <a:rPr lang="en-US" altLang="ja-JP" sz="2200" i="1">
                                  <a:latin typeface="Cambria Math" panose="02040503050406030204" pitchFamily="18" charset="0"/>
                                </a:rPr>
                                <m:t>𝑡</m:t>
                              </m:r>
                            </m:e>
                            <m:sub>
                              <m:r>
                                <a:rPr lang="en-US" altLang="ja-JP" sz="2200" b="0" i="1" smtClean="0">
                                  <a:latin typeface="Cambria Math" panose="02040503050406030204" pitchFamily="18" charset="0"/>
                                </a:rPr>
                                <m:t>𝑖</m:t>
                              </m:r>
                            </m:sub>
                          </m:sSub>
                        </m:e>
                      </m:d>
                      <m:r>
                        <a:rPr lang="en-US" altLang="ja-JP" sz="2200" b="0" i="1" smtClean="0">
                          <a:latin typeface="Cambria Math" panose="02040503050406030204" pitchFamily="18" charset="0"/>
                        </a:rPr>
                        <m:t>=0</m:t>
                      </m:r>
                    </m:oMath>
                  </m:oMathPara>
                </a14:m>
                <a:endParaRPr lang="ja-JP" altLang="en-US" sz="2200"/>
              </a:p>
            </p:txBody>
          </p:sp>
        </mc:Choice>
        <mc:Fallback xmlns="">
          <p:sp>
            <p:nvSpPr>
              <p:cNvPr id="5" name="テキスト ボックス 4">
                <a:extLst>
                  <a:ext uri="{FF2B5EF4-FFF2-40B4-BE49-F238E27FC236}">
                    <a16:creationId xmlns:a16="http://schemas.microsoft.com/office/drawing/2014/main" id="{A2647995-1A2A-B690-724D-DE4FEA47B38E}"/>
                  </a:ext>
                </a:extLst>
              </p:cNvPr>
              <p:cNvSpPr txBox="1">
                <a:spLocks noRot="1" noChangeAspect="1" noMove="1" noResize="1" noEditPoints="1" noAdjustHandles="1" noChangeArrowheads="1" noChangeShapeType="1" noTextEdit="1"/>
              </p:cNvSpPr>
              <p:nvPr/>
            </p:nvSpPr>
            <p:spPr>
              <a:xfrm>
                <a:off x="3255205" y="5064295"/>
                <a:ext cx="3612597" cy="430887"/>
              </a:xfrm>
              <a:prstGeom prst="rect">
                <a:avLst/>
              </a:prstGeom>
              <a:blipFill>
                <a:blip r:embed="rId6"/>
                <a:stretch>
                  <a:fillRect b="-5714"/>
                </a:stretch>
              </a:blipFill>
            </p:spPr>
            <p:txBody>
              <a:bodyPr/>
              <a:lstStyle/>
              <a:p>
                <a:r>
                  <a:rPr lang="ja-JP" altLang="en-US">
                    <a:noFill/>
                  </a:rPr>
                  <a:t> </a:t>
                </a:r>
              </a:p>
            </p:txBody>
          </p:sp>
        </mc:Fallback>
      </mc:AlternateContent>
      <p:sp>
        <p:nvSpPr>
          <p:cNvPr id="12" name="タイトル 1">
            <a:extLst>
              <a:ext uri="{FF2B5EF4-FFF2-40B4-BE49-F238E27FC236}">
                <a16:creationId xmlns:a16="http://schemas.microsoft.com/office/drawing/2014/main" id="{EF78469D-C8B5-F3A9-8F7F-33F71E5A82A8}"/>
              </a:ext>
            </a:extLst>
          </p:cNvPr>
          <p:cNvSpPr>
            <a:spLocks noGrp="1"/>
          </p:cNvSpPr>
          <p:nvPr>
            <p:ph type="ctrTitle"/>
          </p:nvPr>
        </p:nvSpPr>
        <p:spPr>
          <a:xfrm>
            <a:off x="290943" y="443345"/>
            <a:ext cx="6678899" cy="595601"/>
          </a:xfrm>
        </p:spPr>
        <p:txBody>
          <a:bodyPr anchor="ctr">
            <a:normAutofit/>
          </a:bodyPr>
          <a:lstStyle/>
          <a:p>
            <a:pPr algn="l"/>
            <a:r>
              <a:rPr lang="ja-JP" altLang="en-US" sz="2800"/>
              <a:t>理論</a:t>
            </a:r>
            <a:r>
              <a:rPr lang="en-US" altLang="ja-JP" sz="2800" dirty="0"/>
              <a:t>~</a:t>
            </a:r>
            <a:r>
              <a:rPr lang="ja-JP" altLang="en-US" sz="2800"/>
              <a:t>直線偏光レーザー中の電子の運動</a:t>
            </a:r>
            <a:endParaRPr kumimoji="1" lang="ja-JP" altLang="en-US" sz="2800"/>
          </a:p>
        </p:txBody>
      </p:sp>
      <mc:AlternateContent xmlns:mc="http://schemas.openxmlformats.org/markup-compatibility/2006">
        <mc:Choice xmlns:a14="http://schemas.microsoft.com/office/drawing/2010/main" Requires="a14">
          <p:sp>
            <p:nvSpPr>
              <p:cNvPr id="18" name="テキスト ボックス 17">
                <a:extLst>
                  <a:ext uri="{FF2B5EF4-FFF2-40B4-BE49-F238E27FC236}">
                    <a16:creationId xmlns:a16="http://schemas.microsoft.com/office/drawing/2014/main" id="{C8A53E3D-C0F9-037C-0392-7AE488481DB3}"/>
                  </a:ext>
                </a:extLst>
              </p:cNvPr>
              <p:cNvSpPr txBox="1"/>
              <p:nvPr/>
            </p:nvSpPr>
            <p:spPr>
              <a:xfrm>
                <a:off x="6706506" y="1210861"/>
                <a:ext cx="9144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a:latin typeface="Cambria Math" panose="02040503050406030204" pitchFamily="18" charset="0"/>
                          <a:ea typeface="Cambria Math" panose="02040503050406030204" pitchFamily="18" charset="0"/>
                        </a:rPr>
                        <m:t>𝐹</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r>
                        <a:rPr lang="en-US" altLang="ja-JP" sz="2000" i="1">
                          <a:latin typeface="Cambria Math" panose="02040503050406030204" pitchFamily="18" charset="0"/>
                          <a:ea typeface="Cambria Math" panose="02040503050406030204" pitchFamily="18" charset="0"/>
                        </a:rPr>
                        <m:t>)</m:t>
                      </m:r>
                      <m:r>
                        <m:rPr>
                          <m:nor/>
                        </m:rPr>
                        <a:rPr lang="ja-JP" altLang="en-US" sz="2000"/>
                        <m:t> </m:t>
                      </m:r>
                    </m:oMath>
                  </m:oMathPara>
                </a14:m>
                <a:endParaRPr lang="ja-JP" altLang="en-US" sz="2000"/>
              </a:p>
            </p:txBody>
          </p:sp>
        </mc:Choice>
        <mc:Fallback>
          <p:sp>
            <p:nvSpPr>
              <p:cNvPr id="18" name="テキスト ボックス 17">
                <a:extLst>
                  <a:ext uri="{FF2B5EF4-FFF2-40B4-BE49-F238E27FC236}">
                    <a16:creationId xmlns:a16="http://schemas.microsoft.com/office/drawing/2014/main" id="{C8A53E3D-C0F9-037C-0392-7AE488481DB3}"/>
                  </a:ext>
                </a:extLst>
              </p:cNvPr>
              <p:cNvSpPr txBox="1">
                <a:spLocks noRot="1" noChangeAspect="1" noMove="1" noResize="1" noEditPoints="1" noAdjustHandles="1" noChangeArrowheads="1" noChangeShapeType="1" noTextEdit="1"/>
              </p:cNvSpPr>
              <p:nvPr/>
            </p:nvSpPr>
            <p:spPr>
              <a:xfrm>
                <a:off x="6706506" y="1210861"/>
                <a:ext cx="914400" cy="400110"/>
              </a:xfrm>
              <a:prstGeom prst="rect">
                <a:avLst/>
              </a:prstGeom>
              <a:blipFill>
                <a:blip r:embed="rId7"/>
                <a:stretch>
                  <a:fillRect t="-6250" b="-25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A5190606-C802-8DF7-84ED-3E274092F61E}"/>
                  </a:ext>
                </a:extLst>
              </p:cNvPr>
              <p:cNvSpPr txBox="1"/>
              <p:nvPr/>
            </p:nvSpPr>
            <p:spPr>
              <a:xfrm>
                <a:off x="332316" y="4090185"/>
                <a:ext cx="7288021" cy="400110"/>
              </a:xfrm>
              <a:prstGeom prst="rect">
                <a:avLst/>
              </a:prstGeom>
              <a:noFill/>
            </p:spPr>
            <p:txBody>
              <a:bodyPr wrap="square" rtlCol="0">
                <a:spAutoFit/>
              </a:bodyPr>
              <a:lstStyle/>
              <a:p>
                <a:r>
                  <a:rPr lang="ja-JP" altLang="en-US" sz="2000">
                    <a:ea typeface="Cambria Math" panose="02040503050406030204" pitchFamily="18" charset="0"/>
                  </a:rPr>
                  <a:t>時刻</a:t>
                </a:r>
                <a14:m>
                  <m:oMath xmlns:m="http://schemas.openxmlformats.org/officeDocument/2006/math">
                    <m:r>
                      <a:rPr lang="en-US" altLang="ja-JP" sz="2000" b="0" i="1" smtClean="0">
                        <a:latin typeface="Cambria Math" panose="02040503050406030204" pitchFamily="18" charset="0"/>
                      </a:rPr>
                      <m:t>𝑡</m:t>
                    </m:r>
                  </m:oMath>
                </a14:m>
                <a:r>
                  <a:rPr lang="ja-JP" altLang="en-US" sz="2000">
                    <a:ea typeface="Cambria Math" panose="02040503050406030204" pitchFamily="18" charset="0"/>
                  </a:rPr>
                  <a:t>での電子の速度</a:t>
                </a:r>
                <a:r>
                  <a:rPr lang="en-US" altLang="ja-JP" sz="2000" dirty="0">
                    <a:ea typeface="Cambria Math" panose="02040503050406030204" pitchFamily="18" charset="0"/>
                  </a:rPr>
                  <a:t>,</a:t>
                </a:r>
                <a:r>
                  <a:rPr lang="ja-JP" altLang="en-US" sz="2000">
                    <a:ea typeface="Cambria Math" panose="02040503050406030204" pitchFamily="18" charset="0"/>
                  </a:rPr>
                  <a:t>変位をそれぞれ</a:t>
                </a:r>
                <a14:m>
                  <m:oMath xmlns:m="http://schemas.openxmlformats.org/officeDocument/2006/math">
                    <m:r>
                      <a:rPr lang="en-US" altLang="ja-JP" sz="2000" i="1">
                        <a:latin typeface="Cambria Math" panose="02040503050406030204" pitchFamily="18" charset="0"/>
                        <a:ea typeface="Cambria Math" panose="02040503050406030204" pitchFamily="18" charset="0"/>
                      </a:rPr>
                      <m:t>𝑢</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r>
                      <a:rPr lang="en-US" altLang="ja-JP" sz="2000" i="1">
                        <a:latin typeface="Cambria Math" panose="02040503050406030204" pitchFamily="18" charset="0"/>
                        <a:ea typeface="Cambria Math" panose="02040503050406030204" pitchFamily="18" charset="0"/>
                      </a:rPr>
                      <m:t>)</m:t>
                    </m:r>
                  </m:oMath>
                </a14:m>
                <a:r>
                  <a:rPr lang="en-US" altLang="ja-JP" sz="2000" dirty="0">
                    <a:ea typeface="Cambria Math" panose="02040503050406030204" pitchFamily="18" charset="0"/>
                  </a:rPr>
                  <a:t>,</a:t>
                </a:r>
                <a14:m>
                  <m:oMath xmlns:m="http://schemas.openxmlformats.org/officeDocument/2006/math">
                    <m:r>
                      <a:rPr lang="en-US" altLang="ja-JP" sz="2000" b="0" i="1" smtClean="0">
                        <a:latin typeface="Cambria Math" panose="02040503050406030204" pitchFamily="18" charset="0"/>
                        <a:ea typeface="Cambria Math" panose="02040503050406030204" pitchFamily="18" charset="0"/>
                      </a:rPr>
                      <m:t>𝑞</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r>
                      <a:rPr lang="en-US" altLang="ja-JP" sz="2000" i="1">
                        <a:latin typeface="Cambria Math" panose="02040503050406030204" pitchFamily="18" charset="0"/>
                        <a:ea typeface="Cambria Math" panose="02040503050406030204" pitchFamily="18" charset="0"/>
                      </a:rPr>
                      <m:t>)</m:t>
                    </m:r>
                  </m:oMath>
                </a14:m>
                <a:r>
                  <a:rPr lang="ja-JP" altLang="en-US" sz="2000">
                    <a:ea typeface="Cambria Math" panose="02040503050406030204" pitchFamily="18" charset="0"/>
                  </a:rPr>
                  <a:t>とする。</a:t>
                </a:r>
                <a:endParaRPr kumimoji="1" lang="ja-JP" altLang="en-US" sz="2000"/>
              </a:p>
            </p:txBody>
          </p:sp>
        </mc:Choice>
        <mc:Fallback xmlns="">
          <p:sp>
            <p:nvSpPr>
              <p:cNvPr id="20" name="テキスト ボックス 19">
                <a:extLst>
                  <a:ext uri="{FF2B5EF4-FFF2-40B4-BE49-F238E27FC236}">
                    <a16:creationId xmlns:a16="http://schemas.microsoft.com/office/drawing/2014/main" id="{A5190606-C802-8DF7-84ED-3E274092F61E}"/>
                  </a:ext>
                </a:extLst>
              </p:cNvPr>
              <p:cNvSpPr txBox="1">
                <a:spLocks noRot="1" noChangeAspect="1" noMove="1" noResize="1" noEditPoints="1" noAdjustHandles="1" noChangeArrowheads="1" noChangeShapeType="1" noTextEdit="1"/>
              </p:cNvSpPr>
              <p:nvPr/>
            </p:nvSpPr>
            <p:spPr>
              <a:xfrm>
                <a:off x="332316" y="4090185"/>
                <a:ext cx="7288021" cy="400110"/>
              </a:xfrm>
              <a:prstGeom prst="rect">
                <a:avLst/>
              </a:prstGeom>
              <a:blipFill>
                <a:blip r:embed="rId8"/>
                <a:stretch>
                  <a:fillRect l="-871" t="-15625" b="-28125"/>
                </a:stretch>
              </a:blipFill>
            </p:spPr>
            <p:txBody>
              <a:bodyPr/>
              <a:lstStyle/>
              <a:p>
                <a:r>
                  <a:rPr lang="ja-JP" altLang="en-US">
                    <a:noFill/>
                  </a:rPr>
                  <a:t> </a:t>
                </a:r>
              </a:p>
            </p:txBody>
          </p:sp>
        </mc:Fallback>
      </mc:AlternateContent>
      <p:sp>
        <p:nvSpPr>
          <p:cNvPr id="21" name="テキスト ボックス 20">
            <a:extLst>
              <a:ext uri="{FF2B5EF4-FFF2-40B4-BE49-F238E27FC236}">
                <a16:creationId xmlns:a16="http://schemas.microsoft.com/office/drawing/2014/main" id="{4AAFD13C-2D4F-6E76-F676-EAE2ECEF5060}"/>
              </a:ext>
            </a:extLst>
          </p:cNvPr>
          <p:cNvSpPr txBox="1"/>
          <p:nvPr/>
        </p:nvSpPr>
        <p:spPr>
          <a:xfrm>
            <a:off x="3288475" y="4819008"/>
            <a:ext cx="1473237" cy="400110"/>
          </a:xfrm>
          <a:prstGeom prst="rect">
            <a:avLst/>
          </a:prstGeom>
          <a:noFill/>
        </p:spPr>
        <p:txBody>
          <a:bodyPr wrap="square" rtlCol="0">
            <a:spAutoFit/>
          </a:bodyPr>
          <a:lstStyle/>
          <a:p>
            <a:r>
              <a:rPr lang="ja-JP" altLang="en-US" sz="2000">
                <a:ea typeface="Cambria Math" panose="02040503050406030204" pitchFamily="18" charset="0"/>
              </a:rPr>
              <a:t>初期条件</a:t>
            </a:r>
            <a:endParaRPr kumimoji="1" lang="ja-JP" altLang="en-US" sz="2000"/>
          </a:p>
        </p:txBody>
      </p:sp>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30D8E5E4-DC14-730C-EE2E-BC2DF840352D}"/>
                  </a:ext>
                </a:extLst>
              </p:cNvPr>
              <p:cNvSpPr txBox="1"/>
              <p:nvPr/>
            </p:nvSpPr>
            <p:spPr>
              <a:xfrm>
                <a:off x="368892" y="1565380"/>
                <a:ext cx="6142366" cy="400110"/>
              </a:xfrm>
              <a:prstGeom prst="rect">
                <a:avLst/>
              </a:prstGeom>
              <a:noFill/>
            </p:spPr>
            <p:txBody>
              <a:bodyPr wrap="square" rtlCol="0">
                <a:spAutoFit/>
              </a:bodyPr>
              <a:lstStyle/>
              <a:p>
                <a14:m>
                  <m:oMath xmlns:m="http://schemas.openxmlformats.org/officeDocument/2006/math">
                    <m:r>
                      <a:rPr lang="en-US" altLang="ja-JP" sz="2000" i="1" smtClean="0">
                        <a:latin typeface="Cambria Math" panose="02040503050406030204" pitchFamily="18" charset="0"/>
                        <a:ea typeface="Cambria Math" panose="02040503050406030204" pitchFamily="18" charset="0"/>
                      </a:rPr>
                      <m:t>𝐹</m:t>
                    </m:r>
                    <m:r>
                      <a:rPr lang="en-US" altLang="ja-JP" sz="2000" i="1" smtClean="0">
                        <a:latin typeface="Cambria Math" panose="02040503050406030204" pitchFamily="18" charset="0"/>
                        <a:ea typeface="Cambria Math" panose="02040503050406030204" pitchFamily="18" charset="0"/>
                      </a:rPr>
                      <m:t>(</m:t>
                    </m:r>
                    <m:r>
                      <a:rPr lang="en-US" altLang="ja-JP" sz="2000" i="1" smtClean="0">
                        <a:latin typeface="Cambria Math" panose="02040503050406030204" pitchFamily="18" charset="0"/>
                        <a:ea typeface="Cambria Math" panose="02040503050406030204" pitchFamily="18" charset="0"/>
                      </a:rPr>
                      <m:t>𝑡</m:t>
                    </m:r>
                    <m:r>
                      <a:rPr lang="en-US" altLang="ja-JP" sz="2000" i="1" smtClean="0">
                        <a:latin typeface="Cambria Math" panose="02040503050406030204" pitchFamily="18" charset="0"/>
                        <a:ea typeface="Cambria Math" panose="02040503050406030204" pitchFamily="18" charset="0"/>
                      </a:rPr>
                      <m:t>)</m:t>
                    </m:r>
                  </m:oMath>
                </a14:m>
                <a:r>
                  <a:rPr lang="ja-JP" altLang="en-US" sz="2000">
                    <a:ea typeface="Cambria Math" panose="02040503050406030204" pitchFamily="18" charset="0"/>
                  </a:rPr>
                  <a:t>は運動する電子が受ける電場。</a:t>
                </a:r>
                <a:endParaRPr kumimoji="1" lang="ja-JP" altLang="en-US" sz="2000"/>
              </a:p>
            </p:txBody>
          </p:sp>
        </mc:Choice>
        <mc:Fallback xmlns="">
          <p:sp>
            <p:nvSpPr>
              <p:cNvPr id="22" name="テキスト ボックス 21">
                <a:extLst>
                  <a:ext uri="{FF2B5EF4-FFF2-40B4-BE49-F238E27FC236}">
                    <a16:creationId xmlns:a16="http://schemas.microsoft.com/office/drawing/2014/main" id="{30D8E5E4-DC14-730C-EE2E-BC2DF840352D}"/>
                  </a:ext>
                </a:extLst>
              </p:cNvPr>
              <p:cNvSpPr txBox="1">
                <a:spLocks noRot="1" noChangeAspect="1" noMove="1" noResize="1" noEditPoints="1" noAdjustHandles="1" noChangeArrowheads="1" noChangeShapeType="1" noTextEdit="1"/>
              </p:cNvSpPr>
              <p:nvPr/>
            </p:nvSpPr>
            <p:spPr>
              <a:xfrm>
                <a:off x="368892" y="1565380"/>
                <a:ext cx="6142366" cy="400110"/>
              </a:xfrm>
              <a:prstGeom prst="rect">
                <a:avLst/>
              </a:prstGeom>
              <a:blipFill>
                <a:blip r:embed="rId9"/>
                <a:stretch>
                  <a:fillRect t="-15625" b="-218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0327A64C-1B22-C7A8-E2E1-49557BF0D30D}"/>
                  </a:ext>
                </a:extLst>
              </p:cNvPr>
              <p:cNvSpPr txBox="1"/>
              <p:nvPr/>
            </p:nvSpPr>
            <p:spPr>
              <a:xfrm>
                <a:off x="346229" y="6064770"/>
                <a:ext cx="11321515" cy="424732"/>
              </a:xfrm>
              <a:prstGeom prst="rect">
                <a:avLst/>
              </a:prstGeom>
              <a:noFill/>
            </p:spPr>
            <p:txBody>
              <a:bodyPr wrap="square" rtlCol="0">
                <a:spAutoFit/>
              </a:bodyPr>
              <a:lstStyle/>
              <a:p>
                <a:r>
                  <a:rPr lang="ja-JP" altLang="en-US" sz="2000">
                    <a:ea typeface="Cambria Math" panose="02040503050406030204" pitchFamily="18" charset="0"/>
                  </a:rPr>
                  <a:t>この運動方程式を解くことで再衝突時刻</a:t>
                </a:r>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𝑡</m:t>
                        </m:r>
                      </m:e>
                      <m:sub>
                        <m:r>
                          <a:rPr lang="en-US" altLang="ja-JP" sz="2000" b="0" i="1" smtClean="0">
                            <a:latin typeface="Cambria Math" panose="02040503050406030204" pitchFamily="18" charset="0"/>
                          </a:rPr>
                          <m:t>𝑓</m:t>
                        </m:r>
                      </m:sub>
                    </m:sSub>
                  </m:oMath>
                </a14:m>
                <a:r>
                  <a:rPr lang="ja-JP" altLang="en-US" sz="2000">
                    <a:ea typeface="Cambria Math" panose="02040503050406030204" pitchFamily="18" charset="0"/>
                  </a:rPr>
                  <a:t>及び</a:t>
                </a:r>
                <a:r>
                  <a:rPr lang="en-US" altLang="ja-JP" sz="2000" dirty="0">
                    <a:ea typeface="Cambria Math" panose="02040503050406030204" pitchFamily="18" charset="0"/>
                  </a:rPr>
                  <a:t>caustic</a:t>
                </a:r>
                <a:r>
                  <a:rPr lang="ja-JP" altLang="en-US" sz="2000">
                    <a:ea typeface="Cambria Math" panose="02040503050406030204" pitchFamily="18" charset="0"/>
                  </a:rPr>
                  <a:t>を計算した。</a:t>
                </a:r>
                <a:endParaRPr kumimoji="1" lang="ja-JP" altLang="en-US" sz="2000"/>
              </a:p>
            </p:txBody>
          </p:sp>
        </mc:Choice>
        <mc:Fallback xmlns="">
          <p:sp>
            <p:nvSpPr>
              <p:cNvPr id="24" name="テキスト ボックス 23">
                <a:extLst>
                  <a:ext uri="{FF2B5EF4-FFF2-40B4-BE49-F238E27FC236}">
                    <a16:creationId xmlns:a16="http://schemas.microsoft.com/office/drawing/2014/main" id="{0327A64C-1B22-C7A8-E2E1-49557BF0D30D}"/>
                  </a:ext>
                </a:extLst>
              </p:cNvPr>
              <p:cNvSpPr txBox="1">
                <a:spLocks noRot="1" noChangeAspect="1" noMove="1" noResize="1" noEditPoints="1" noAdjustHandles="1" noChangeArrowheads="1" noChangeShapeType="1" noTextEdit="1"/>
              </p:cNvSpPr>
              <p:nvPr/>
            </p:nvSpPr>
            <p:spPr>
              <a:xfrm>
                <a:off x="346229" y="6064770"/>
                <a:ext cx="11321515" cy="424732"/>
              </a:xfrm>
              <a:prstGeom prst="rect">
                <a:avLst/>
              </a:prstGeom>
              <a:blipFill>
                <a:blip r:embed="rId10"/>
                <a:stretch>
                  <a:fillRect l="-561" t="-14286" b="-2000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6" name="テキスト ボックス 5">
                <a:extLst>
                  <a:ext uri="{FF2B5EF4-FFF2-40B4-BE49-F238E27FC236}">
                    <a16:creationId xmlns:a16="http://schemas.microsoft.com/office/drawing/2014/main" id="{BAC049BD-F230-A926-2BAD-EF26A56A45BE}"/>
                  </a:ext>
                </a:extLst>
              </p:cNvPr>
              <p:cNvSpPr txBox="1"/>
              <p:nvPr/>
            </p:nvSpPr>
            <p:spPr>
              <a:xfrm>
                <a:off x="4088608" y="2398798"/>
                <a:ext cx="222684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l-GR" altLang="ja-JP" sz="2000" i="1" smtClean="0">
                          <a:latin typeface="Cambria Math" panose="02040503050406030204" pitchFamily="18" charset="0"/>
                          <a:ea typeface="Cambria Math" panose="02040503050406030204" pitchFamily="18" charset="0"/>
                        </a:rPr>
                        <m:t>𝜆</m:t>
                      </m:r>
                      <m:r>
                        <a:rPr lang="en-US" altLang="ja-JP" sz="2000" b="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105</m:t>
                      </m:r>
                      <m:r>
                        <a:rPr lang="en-US" altLang="ja-JP" sz="2000" b="0" i="1" smtClean="0">
                          <a:latin typeface="Cambria Math" panose="02040503050406030204" pitchFamily="18" charset="0"/>
                          <a:ea typeface="Cambria Math" panose="02040503050406030204" pitchFamily="18" charset="0"/>
                        </a:rPr>
                        <m:t>0</m:t>
                      </m:r>
                      <m:r>
                        <m:rPr>
                          <m:nor/>
                        </m:rPr>
                        <a:rPr lang="en-US" altLang="ja-JP" sz="2000" b="0" i="0" smtClean="0">
                          <a:latin typeface="Cambria Math" panose="02040503050406030204" pitchFamily="18" charset="0"/>
                          <a:ea typeface="Cambria Math" panose="02040503050406030204" pitchFamily="18" charset="0"/>
                        </a:rPr>
                        <m:t>nm</m:t>
                      </m:r>
                    </m:oMath>
                  </m:oMathPara>
                </a14:m>
                <a:endParaRPr lang="ja-JP" altLang="en-US" sz="2000"/>
              </a:p>
            </p:txBody>
          </p:sp>
        </mc:Choice>
        <mc:Fallback>
          <p:sp>
            <p:nvSpPr>
              <p:cNvPr id="6" name="テキスト ボックス 5">
                <a:extLst>
                  <a:ext uri="{FF2B5EF4-FFF2-40B4-BE49-F238E27FC236}">
                    <a16:creationId xmlns:a16="http://schemas.microsoft.com/office/drawing/2014/main" id="{BAC049BD-F230-A926-2BAD-EF26A56A45BE}"/>
                  </a:ext>
                </a:extLst>
              </p:cNvPr>
              <p:cNvSpPr txBox="1">
                <a:spLocks noRot="1" noChangeAspect="1" noMove="1" noResize="1" noEditPoints="1" noAdjustHandles="1" noChangeArrowheads="1" noChangeShapeType="1" noTextEdit="1"/>
              </p:cNvSpPr>
              <p:nvPr/>
            </p:nvSpPr>
            <p:spPr>
              <a:xfrm>
                <a:off x="4088608" y="2398798"/>
                <a:ext cx="2226849" cy="400110"/>
              </a:xfrm>
              <a:prstGeom prst="rect">
                <a:avLst/>
              </a:prstGeom>
              <a:blipFill>
                <a:blip r:embed="rId11"/>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テキスト ボックス 6">
                <a:extLst>
                  <a:ext uri="{FF2B5EF4-FFF2-40B4-BE49-F238E27FC236}">
                    <a16:creationId xmlns:a16="http://schemas.microsoft.com/office/drawing/2014/main" id="{04D1CFDE-569B-715B-1F60-0C48BFE649B2}"/>
                  </a:ext>
                </a:extLst>
              </p:cNvPr>
              <p:cNvSpPr txBox="1"/>
              <p:nvPr/>
            </p:nvSpPr>
            <p:spPr>
              <a:xfrm>
                <a:off x="4428729" y="2057931"/>
                <a:ext cx="1807739"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r>
                        <a:rPr lang="en-US" altLang="ja-JP" sz="2000">
                          <a:latin typeface="Cambria Math" panose="02040503050406030204" pitchFamily="18" charset="0"/>
                          <a:ea typeface="Cambria Math" panose="02040503050406030204" pitchFamily="18" charset="0"/>
                        </a:rPr>
                        <m:t>=</m:t>
                      </m:r>
                      <m:r>
                        <a:rPr lang="en-US" altLang="ja-JP" sz="2000" b="0" i="0" smtClean="0">
                          <a:latin typeface="Cambria Math" panose="02040503050406030204" pitchFamily="18" charset="0"/>
                          <a:ea typeface="Cambria Math" panose="02040503050406030204" pitchFamily="18" charset="0"/>
                        </a:rPr>
                        <m:t>0.</m:t>
                      </m:r>
                      <m:r>
                        <a:rPr lang="en-US" altLang="ja-JP" sz="2000" b="0" i="0" smtClean="0">
                          <a:latin typeface="Cambria Math" panose="02040503050406030204" pitchFamily="18" charset="0"/>
                          <a:ea typeface="Cambria Math" panose="02040503050406030204" pitchFamily="18" charset="0"/>
                        </a:rPr>
                        <m:t>032</m:t>
                      </m:r>
                      <m:r>
                        <a:rPr lang="en-US" altLang="ja-JP" sz="2000" b="0" i="0" smtClean="0">
                          <a:latin typeface="Cambria Math" panose="02040503050406030204" pitchFamily="18" charset="0"/>
                          <a:ea typeface="Cambria Math" panose="02040503050406030204" pitchFamily="18" charset="0"/>
                        </a:rPr>
                        <m:t> </m:t>
                      </m:r>
                      <m:r>
                        <m:rPr>
                          <m:sty m:val="p"/>
                        </m:rPr>
                        <a:rPr lang="en-US" altLang="ja-JP" sz="2000" b="0" i="0" smtClean="0">
                          <a:latin typeface="Cambria Math" panose="02040503050406030204" pitchFamily="18" charset="0"/>
                          <a:ea typeface="Cambria Math" panose="02040503050406030204" pitchFamily="18" charset="0"/>
                        </a:rPr>
                        <m:t>a</m:t>
                      </m:r>
                      <m:r>
                        <a:rPr lang="en-US" altLang="ja-JP" sz="2000" b="0" i="0" smtClean="0">
                          <a:latin typeface="Cambria Math" panose="02040503050406030204" pitchFamily="18" charset="0"/>
                          <a:ea typeface="Cambria Math" panose="02040503050406030204" pitchFamily="18" charset="0"/>
                        </a:rPr>
                        <m:t>.</m:t>
                      </m:r>
                      <m:r>
                        <m:rPr>
                          <m:sty m:val="p"/>
                        </m:rPr>
                        <a:rPr lang="en-US" altLang="ja-JP" sz="2000" b="0" i="0" smtClean="0">
                          <a:latin typeface="Cambria Math" panose="02040503050406030204" pitchFamily="18" charset="0"/>
                          <a:ea typeface="Cambria Math" panose="02040503050406030204" pitchFamily="18" charset="0"/>
                        </a:rPr>
                        <m:t>u</m:t>
                      </m:r>
                      <m:r>
                        <a:rPr lang="en-US" altLang="ja-JP" sz="2000" b="0" i="0" smtClean="0">
                          <a:latin typeface="Cambria Math" panose="02040503050406030204" pitchFamily="18" charset="0"/>
                          <a:ea typeface="Cambria Math" panose="02040503050406030204" pitchFamily="18" charset="0"/>
                        </a:rPr>
                        <m:t>. </m:t>
                      </m:r>
                    </m:oMath>
                  </m:oMathPara>
                </a14:m>
                <a:endParaRPr lang="ja-JP" altLang="en-US" sz="2000"/>
              </a:p>
            </p:txBody>
          </p:sp>
        </mc:Choice>
        <mc:Fallback>
          <p:sp>
            <p:nvSpPr>
              <p:cNvPr id="7" name="テキスト ボックス 6">
                <a:extLst>
                  <a:ext uri="{FF2B5EF4-FFF2-40B4-BE49-F238E27FC236}">
                    <a16:creationId xmlns:a16="http://schemas.microsoft.com/office/drawing/2014/main" id="{04D1CFDE-569B-715B-1F60-0C48BFE649B2}"/>
                  </a:ext>
                </a:extLst>
              </p:cNvPr>
              <p:cNvSpPr txBox="1">
                <a:spLocks noRot="1" noChangeAspect="1" noMove="1" noResize="1" noEditPoints="1" noAdjustHandles="1" noChangeArrowheads="1" noChangeShapeType="1" noTextEdit="1"/>
              </p:cNvSpPr>
              <p:nvPr/>
            </p:nvSpPr>
            <p:spPr>
              <a:xfrm>
                <a:off x="4428729" y="2057931"/>
                <a:ext cx="1807739" cy="307777"/>
              </a:xfrm>
              <a:prstGeom prst="rect">
                <a:avLst/>
              </a:prstGeom>
              <a:blipFill>
                <a:blip r:embed="rId12"/>
                <a:stretch>
                  <a:fillRect l="-2083" t="-8000" r="-4167" b="-36000"/>
                </a:stretch>
              </a:blipFill>
            </p:spPr>
            <p:txBody>
              <a:bodyPr/>
              <a:lstStyle/>
              <a:p>
                <a:r>
                  <a:rPr lang="ja-JP" altLang="en-US">
                    <a:noFill/>
                  </a:rPr>
                  <a:t> </a:t>
                </a:r>
              </a:p>
            </p:txBody>
          </p:sp>
        </mc:Fallback>
      </mc:AlternateContent>
      <p:sp>
        <p:nvSpPr>
          <p:cNvPr id="9" name="字幕 2">
            <a:extLst>
              <a:ext uri="{FF2B5EF4-FFF2-40B4-BE49-F238E27FC236}">
                <a16:creationId xmlns:a16="http://schemas.microsoft.com/office/drawing/2014/main" id="{6A50C9FA-BB74-4A02-BCD8-9040B75F290D}"/>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8</a:t>
            </a:r>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82013669-21EF-12C1-CB8C-47C14E5DB924}"/>
                  </a:ext>
                </a:extLst>
              </p:cNvPr>
              <p:cNvSpPr txBox="1"/>
              <p:nvPr/>
            </p:nvSpPr>
            <p:spPr>
              <a:xfrm>
                <a:off x="524434" y="2782650"/>
                <a:ext cx="2003613" cy="6347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1800" b="0" i="1" smtClean="0">
                          <a:latin typeface="Cambria Math" panose="02040503050406030204" pitchFamily="18" charset="0"/>
                          <a:ea typeface="Cambria Math" panose="02040503050406030204" pitchFamily="18" charset="0"/>
                        </a:rPr>
                        <m:t>𝜔</m:t>
                      </m:r>
                      <m:r>
                        <a:rPr lang="en-US" altLang="ja-JP" sz="1800" b="0" i="0" smtClean="0">
                          <a:latin typeface="Cambria Math" panose="02040503050406030204" pitchFamily="18" charset="0"/>
                          <a:ea typeface="Cambria Math" panose="02040503050406030204" pitchFamily="18" charset="0"/>
                        </a:rPr>
                        <m:t>=</m:t>
                      </m:r>
                      <m:r>
                        <a:rPr lang="en-US" altLang="ja-JP" sz="1800" b="0" i="1" smtClean="0">
                          <a:latin typeface="Cambria Math" panose="02040503050406030204" pitchFamily="18" charset="0"/>
                          <a:ea typeface="Cambria Math" panose="02040503050406030204" pitchFamily="18" charset="0"/>
                        </a:rPr>
                        <m:t>2</m:t>
                      </m:r>
                      <m:r>
                        <a:rPr lang="el-GR" altLang="ja-JP" sz="1800" b="0" i="1" smtClean="0">
                          <a:latin typeface="Cambria Math" panose="02040503050406030204" pitchFamily="18" charset="0"/>
                          <a:ea typeface="Cambria Math" panose="02040503050406030204" pitchFamily="18" charset="0"/>
                        </a:rPr>
                        <m:t>𝜋𝜆</m:t>
                      </m:r>
                      <m:r>
                        <a:rPr lang="en-US" altLang="ja-JP" sz="1800" b="0" i="1" smtClean="0">
                          <a:latin typeface="Cambria Math" panose="02040503050406030204" pitchFamily="18" charset="0"/>
                          <a:ea typeface="Cambria Math" panose="02040503050406030204" pitchFamily="18" charset="0"/>
                        </a:rPr>
                        <m:t>=</m:t>
                      </m:r>
                      <m:f>
                        <m:fPr>
                          <m:ctrlPr>
                            <a:rPr lang="en-US" altLang="ja-JP" sz="1800" b="0" i="1" smtClean="0">
                              <a:latin typeface="Cambria Math" panose="02040503050406030204" pitchFamily="18" charset="0"/>
                              <a:ea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2</m:t>
                          </m:r>
                          <m:r>
                            <a:rPr lang="el-GR" altLang="ja-JP" i="1">
                              <a:latin typeface="Cambria Math" panose="02040503050406030204" pitchFamily="18" charset="0"/>
                              <a:ea typeface="Cambria Math" panose="02040503050406030204" pitchFamily="18" charset="0"/>
                            </a:rPr>
                            <m:t>𝜋</m:t>
                          </m:r>
                          <m:r>
                            <a:rPr lang="en-US" altLang="ja-JP" b="0" i="1" smtClean="0">
                              <a:latin typeface="Cambria Math" panose="02040503050406030204" pitchFamily="18" charset="0"/>
                              <a:ea typeface="Cambria Math" panose="02040503050406030204" pitchFamily="18" charset="0"/>
                            </a:rPr>
                            <m:t>𝑁</m:t>
                          </m:r>
                        </m:num>
                        <m:den>
                          <m:r>
                            <a:rPr lang="en-US" altLang="ja-JP" sz="1800" b="0" i="1" smtClean="0">
                              <a:latin typeface="Cambria Math" panose="02040503050406030204" pitchFamily="18" charset="0"/>
                              <a:ea typeface="Cambria Math" panose="02040503050406030204" pitchFamily="18" charset="0"/>
                            </a:rPr>
                            <m:t>𝑇</m:t>
                          </m:r>
                        </m:den>
                      </m:f>
                    </m:oMath>
                  </m:oMathPara>
                </a14:m>
                <a:endParaRPr lang="ja-JP" altLang="en-US"/>
              </a:p>
            </p:txBody>
          </p:sp>
        </mc:Choice>
        <mc:Fallback xmlns="">
          <p:sp>
            <p:nvSpPr>
              <p:cNvPr id="13" name="テキスト ボックス 12">
                <a:extLst>
                  <a:ext uri="{FF2B5EF4-FFF2-40B4-BE49-F238E27FC236}">
                    <a16:creationId xmlns:a16="http://schemas.microsoft.com/office/drawing/2014/main" id="{82013669-21EF-12C1-CB8C-47C14E5DB924}"/>
                  </a:ext>
                </a:extLst>
              </p:cNvPr>
              <p:cNvSpPr txBox="1">
                <a:spLocks noRot="1" noChangeAspect="1" noMove="1" noResize="1" noEditPoints="1" noAdjustHandles="1" noChangeArrowheads="1" noChangeShapeType="1" noTextEdit="1"/>
              </p:cNvSpPr>
              <p:nvPr/>
            </p:nvSpPr>
            <p:spPr>
              <a:xfrm>
                <a:off x="524434" y="2782650"/>
                <a:ext cx="2003613" cy="634789"/>
              </a:xfrm>
              <a:prstGeom prst="rect">
                <a:avLst/>
              </a:prstGeom>
              <a:blipFill>
                <a:blip r:embed="rId1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D86367A5-714B-B96C-626C-AF3E790265BC}"/>
                  </a:ext>
                </a:extLst>
              </p:cNvPr>
              <p:cNvSpPr txBox="1"/>
              <p:nvPr/>
            </p:nvSpPr>
            <p:spPr>
              <a:xfrm>
                <a:off x="4241009" y="2802210"/>
                <a:ext cx="1227463"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Cambria Math" panose="02040503050406030204" pitchFamily="18" charset="0"/>
                        </a:rPr>
                        <m:t>𝑁</m:t>
                      </m:r>
                      <m:r>
                        <a:rPr lang="en-US" altLang="ja-JP" sz="2000" b="0" i="1" smtClean="0">
                          <a:latin typeface="Cambria Math" panose="02040503050406030204" pitchFamily="18" charset="0"/>
                          <a:ea typeface="Cambria Math" panose="02040503050406030204" pitchFamily="18" charset="0"/>
                        </a:rPr>
                        <m:t>=2</m:t>
                      </m:r>
                    </m:oMath>
                  </m:oMathPara>
                </a14:m>
                <a:endParaRPr lang="ja-JP" altLang="en-US" sz="2000"/>
              </a:p>
            </p:txBody>
          </p:sp>
        </mc:Choice>
        <mc:Fallback xmlns="">
          <p:sp>
            <p:nvSpPr>
              <p:cNvPr id="14" name="テキスト ボックス 13">
                <a:extLst>
                  <a:ext uri="{FF2B5EF4-FFF2-40B4-BE49-F238E27FC236}">
                    <a16:creationId xmlns:a16="http://schemas.microsoft.com/office/drawing/2014/main" id="{D86367A5-714B-B96C-626C-AF3E790265BC}"/>
                  </a:ext>
                </a:extLst>
              </p:cNvPr>
              <p:cNvSpPr txBox="1">
                <a:spLocks noRot="1" noChangeAspect="1" noMove="1" noResize="1" noEditPoints="1" noAdjustHandles="1" noChangeArrowheads="1" noChangeShapeType="1" noTextEdit="1"/>
              </p:cNvSpPr>
              <p:nvPr/>
            </p:nvSpPr>
            <p:spPr>
              <a:xfrm>
                <a:off x="4241009" y="2802210"/>
                <a:ext cx="1227463" cy="400110"/>
              </a:xfrm>
              <a:prstGeom prst="rect">
                <a:avLst/>
              </a:prstGeom>
              <a:blipFill>
                <a:blip r:embed="rId14"/>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665804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9658ADDB-6B6F-1725-7777-0D00D1EFA137}"/>
                  </a:ext>
                </a:extLst>
              </p:cNvPr>
              <p:cNvSpPr txBox="1"/>
              <p:nvPr/>
            </p:nvSpPr>
            <p:spPr>
              <a:xfrm>
                <a:off x="250307" y="4549387"/>
                <a:ext cx="2694382" cy="916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ja-JP" sz="2400" b="0" i="1" smtClean="0">
                              <a:latin typeface="Cambria Math" panose="02040503050406030204" pitchFamily="18" charset="0"/>
                              <a:ea typeface="Cambria Math" panose="02040503050406030204" pitchFamily="18" charset="0"/>
                            </a:rPr>
                          </m:ctrlPr>
                        </m:dPr>
                        <m:e>
                          <m:eqArr>
                            <m:eqArrPr>
                              <m:ctrlPr>
                                <a:rPr lang="en-US" altLang="ja-JP" sz="2400" b="0" i="1" smtClean="0">
                                  <a:latin typeface="Cambria Math" panose="02040503050406030204" pitchFamily="18" charset="0"/>
                                  <a:ea typeface="Cambria Math" panose="02040503050406030204" pitchFamily="18" charset="0"/>
                                </a:rPr>
                              </m:ctrlPr>
                            </m:eqArrPr>
                            <m:e>
                              <m:acc>
                                <m:accPr>
                                  <m:chr m:val="̇"/>
                                  <m:ctrlPr>
                                    <a:rPr lang="en-US" altLang="ja-JP" sz="2400" b="1" i="1" smtClean="0">
                                      <a:latin typeface="Cambria Math" panose="02040503050406030204" pitchFamily="18" charset="0"/>
                                      <a:ea typeface="Cambria Math" panose="02040503050406030204" pitchFamily="18" charset="0"/>
                                    </a:rPr>
                                  </m:ctrlPr>
                                </m:accPr>
                                <m:e>
                                  <m:r>
                                    <a:rPr lang="en-US" altLang="ja-JP" sz="2400" b="1" i="1" smtClean="0">
                                      <a:latin typeface="Cambria Math" panose="02040503050406030204" pitchFamily="18" charset="0"/>
                                      <a:ea typeface="Cambria Math" panose="02040503050406030204" pitchFamily="18" charset="0"/>
                                    </a:rPr>
                                    <m:t>𝒒</m:t>
                                  </m:r>
                                </m:e>
                              </m:acc>
                              <m:d>
                                <m:dPr>
                                  <m:ctrlPr>
                                    <a:rPr lang="en-US" altLang="ja-JP" sz="2400" b="1" i="1">
                                      <a:latin typeface="Cambria Math" panose="02040503050406030204" pitchFamily="18" charset="0"/>
                                      <a:ea typeface="Cambria Math" panose="02040503050406030204" pitchFamily="18" charset="0"/>
                                    </a:rPr>
                                  </m:ctrlPr>
                                </m:dPr>
                                <m:e>
                                  <m:r>
                                    <a:rPr lang="en-US" altLang="ja-JP" sz="2400" i="1">
                                      <a:latin typeface="Cambria Math" panose="02040503050406030204" pitchFamily="18" charset="0"/>
                                      <a:ea typeface="Cambria Math" panose="02040503050406030204" pitchFamily="18" charset="0"/>
                                    </a:rPr>
                                    <m:t>𝑡</m:t>
                                  </m:r>
                                </m:e>
                              </m:d>
                              <m:r>
                                <a:rPr lang="en-US" altLang="ja-JP" sz="2400" i="1">
                                  <a:latin typeface="Cambria Math" panose="02040503050406030204" pitchFamily="18" charset="0"/>
                                  <a:ea typeface="Cambria Math" panose="02040503050406030204" pitchFamily="18" charset="0"/>
                                </a:rPr>
                                <m:t>=</m:t>
                              </m:r>
                              <m:r>
                                <a:rPr lang="en-US" altLang="ja-JP" sz="2400" b="1" i="1" smtClean="0">
                                  <a:latin typeface="Cambria Math" panose="02040503050406030204" pitchFamily="18" charset="0"/>
                                  <a:ea typeface="Cambria Math" panose="02040503050406030204" pitchFamily="18" charset="0"/>
                                </a:rPr>
                                <m:t>𝒖</m:t>
                              </m:r>
                              <m:d>
                                <m:dPr>
                                  <m:ctrlPr>
                                    <a:rPr lang="en-US" altLang="ja-JP" sz="2400" b="1" i="1">
                                      <a:latin typeface="Cambria Math" panose="02040503050406030204" pitchFamily="18" charset="0"/>
                                      <a:ea typeface="Cambria Math" panose="02040503050406030204" pitchFamily="18" charset="0"/>
                                    </a:rPr>
                                  </m:ctrlPr>
                                </m:dPr>
                                <m:e>
                                  <m:r>
                                    <a:rPr lang="en-US" altLang="ja-JP" sz="2400" i="1">
                                      <a:latin typeface="Cambria Math" panose="02040503050406030204" pitchFamily="18" charset="0"/>
                                      <a:ea typeface="Cambria Math" panose="02040503050406030204" pitchFamily="18" charset="0"/>
                                    </a:rPr>
                                    <m:t>𝑡</m:t>
                                  </m:r>
                                </m:e>
                              </m:d>
                            </m:e>
                            <m:e>
                              <m:acc>
                                <m:accPr>
                                  <m:chr m:val="̇"/>
                                  <m:ctrlPr>
                                    <a:rPr lang="en-US" altLang="ja-JP" sz="2400" b="1" i="1" smtClean="0">
                                      <a:latin typeface="Cambria Math" panose="02040503050406030204" pitchFamily="18" charset="0"/>
                                      <a:ea typeface="Cambria Math" panose="02040503050406030204" pitchFamily="18" charset="0"/>
                                    </a:rPr>
                                  </m:ctrlPr>
                                </m:accPr>
                                <m:e>
                                  <m:r>
                                    <a:rPr lang="en-US" altLang="ja-JP" sz="2400" b="1" i="1" smtClean="0">
                                      <a:latin typeface="Cambria Math" panose="02040503050406030204" pitchFamily="18" charset="0"/>
                                      <a:ea typeface="Cambria Math" panose="02040503050406030204" pitchFamily="18" charset="0"/>
                                    </a:rPr>
                                    <m:t>𝒖</m:t>
                                  </m:r>
                                </m:e>
                              </m:acc>
                              <m:d>
                                <m:dPr>
                                  <m:ctrlPr>
                                    <a:rPr lang="en-US" altLang="ja-JP" sz="2400" b="0" i="1" smtClean="0">
                                      <a:latin typeface="Cambria Math" panose="02040503050406030204" pitchFamily="18" charset="0"/>
                                      <a:ea typeface="Cambria Math" panose="02040503050406030204" pitchFamily="18" charset="0"/>
                                    </a:rPr>
                                  </m:ctrlPr>
                                </m:dPr>
                                <m:e>
                                  <m:r>
                                    <a:rPr lang="en-US" altLang="ja-JP" sz="2400" i="1">
                                      <a:latin typeface="Cambria Math" panose="02040503050406030204" pitchFamily="18" charset="0"/>
                                      <a:ea typeface="Cambria Math" panose="02040503050406030204" pitchFamily="18" charset="0"/>
                                    </a:rPr>
                                    <m:t>𝑡</m:t>
                                  </m:r>
                                </m:e>
                              </m:d>
                              <m:r>
                                <a:rPr lang="en-US" altLang="ja-JP" sz="2400" i="1">
                                  <a:latin typeface="Cambria Math" panose="02040503050406030204" pitchFamily="18" charset="0"/>
                                  <a:ea typeface="Cambria Math" panose="02040503050406030204" pitchFamily="18" charset="0"/>
                                </a:rPr>
                                <m:t>=</m:t>
                              </m:r>
                              <m:r>
                                <a:rPr lang="en-US" altLang="ja-JP" sz="2400" b="0" i="1" smtClean="0">
                                  <a:latin typeface="Cambria Math" panose="02040503050406030204" pitchFamily="18" charset="0"/>
                                  <a:ea typeface="Cambria Math" panose="02040503050406030204" pitchFamily="18" charset="0"/>
                                </a:rPr>
                                <m:t>−</m:t>
                              </m:r>
                              <m:r>
                                <a:rPr lang="en-US" altLang="ja-JP" sz="2400" b="1" i="1">
                                  <a:latin typeface="Cambria Math" panose="02040503050406030204" pitchFamily="18" charset="0"/>
                                  <a:ea typeface="Cambria Math" panose="02040503050406030204" pitchFamily="18" charset="0"/>
                                </a:rPr>
                                <m:t>𝑭</m:t>
                              </m:r>
                              <m:r>
                                <a:rPr lang="en-US" altLang="ja-JP" sz="2400" i="1">
                                  <a:latin typeface="Cambria Math" panose="02040503050406030204" pitchFamily="18" charset="0"/>
                                  <a:ea typeface="Cambria Math" panose="02040503050406030204" pitchFamily="18" charset="0"/>
                                </a:rPr>
                                <m:t>(</m:t>
                              </m:r>
                              <m:r>
                                <a:rPr lang="en-US" altLang="ja-JP" sz="2400" i="1">
                                  <a:latin typeface="Cambria Math" panose="02040503050406030204" pitchFamily="18" charset="0"/>
                                  <a:ea typeface="Cambria Math" panose="02040503050406030204" pitchFamily="18" charset="0"/>
                                </a:rPr>
                                <m:t>𝑡</m:t>
                              </m:r>
                              <m:r>
                                <a:rPr lang="en-US" altLang="ja-JP" sz="2400" i="1">
                                  <a:latin typeface="Cambria Math" panose="02040503050406030204" pitchFamily="18" charset="0"/>
                                  <a:ea typeface="Cambria Math" panose="02040503050406030204" pitchFamily="18" charset="0"/>
                                </a:rPr>
                                <m:t>)</m:t>
                              </m:r>
                            </m:e>
                          </m:eqArr>
                        </m:e>
                      </m:d>
                    </m:oMath>
                  </m:oMathPara>
                </a14:m>
                <a:endParaRPr lang="ja-JP" altLang="en-US" sz="2400"/>
              </a:p>
            </p:txBody>
          </p:sp>
        </mc:Choice>
        <mc:Fallback xmlns="">
          <p:sp>
            <p:nvSpPr>
              <p:cNvPr id="3" name="テキスト ボックス 2">
                <a:extLst>
                  <a:ext uri="{FF2B5EF4-FFF2-40B4-BE49-F238E27FC236}">
                    <a16:creationId xmlns:a16="http://schemas.microsoft.com/office/drawing/2014/main" id="{9658ADDB-6B6F-1725-7777-0D00D1EFA137}"/>
                  </a:ext>
                </a:extLst>
              </p:cNvPr>
              <p:cNvSpPr txBox="1">
                <a:spLocks noRot="1" noChangeAspect="1" noMove="1" noResize="1" noEditPoints="1" noAdjustHandles="1" noChangeArrowheads="1" noChangeShapeType="1" noTextEdit="1"/>
              </p:cNvSpPr>
              <p:nvPr/>
            </p:nvSpPr>
            <p:spPr>
              <a:xfrm>
                <a:off x="250307" y="4549387"/>
                <a:ext cx="2694382" cy="916148"/>
              </a:xfrm>
              <a:prstGeom prst="rect">
                <a:avLst/>
              </a:prstGeom>
              <a:blipFill>
                <a:blip r:embed="rId2"/>
                <a:stretch>
                  <a:fillRect l="-43192" t="-198630" b="-289041"/>
                </a:stretch>
              </a:blipFill>
            </p:spPr>
            <p:txBody>
              <a:bodyPr/>
              <a:lstStyle/>
              <a:p>
                <a:r>
                  <a:rPr lang="ja-JP" altLang="en-US">
                    <a:noFill/>
                  </a:rPr>
                  <a:t> </a:t>
                </a:r>
              </a:p>
            </p:txBody>
          </p:sp>
        </mc:Fallback>
      </mc:AlternateContent>
      <p:sp>
        <p:nvSpPr>
          <p:cNvPr id="12" name="タイトル 1">
            <a:extLst>
              <a:ext uri="{FF2B5EF4-FFF2-40B4-BE49-F238E27FC236}">
                <a16:creationId xmlns:a16="http://schemas.microsoft.com/office/drawing/2014/main" id="{EF78469D-C8B5-F3A9-8F7F-33F71E5A82A8}"/>
              </a:ext>
            </a:extLst>
          </p:cNvPr>
          <p:cNvSpPr>
            <a:spLocks noGrp="1"/>
          </p:cNvSpPr>
          <p:nvPr>
            <p:ph type="ctrTitle"/>
          </p:nvPr>
        </p:nvSpPr>
        <p:spPr>
          <a:xfrm>
            <a:off x="290943" y="443345"/>
            <a:ext cx="6678899" cy="595601"/>
          </a:xfrm>
        </p:spPr>
        <p:txBody>
          <a:bodyPr anchor="ctr">
            <a:normAutofit/>
          </a:bodyPr>
          <a:lstStyle/>
          <a:p>
            <a:pPr algn="l"/>
            <a:r>
              <a:rPr lang="ja-JP" altLang="en-US" sz="2800"/>
              <a:t>理論</a:t>
            </a:r>
            <a:r>
              <a:rPr lang="en-US" altLang="ja-JP" sz="2800" dirty="0"/>
              <a:t>~</a:t>
            </a:r>
            <a:r>
              <a:rPr lang="ja-JP" altLang="en-US" sz="2800"/>
              <a:t>楕円偏光レーザー中の電子の運動</a:t>
            </a:r>
            <a:endParaRPr kumimoji="1" lang="ja-JP" altLang="en-US" sz="2800"/>
          </a:p>
        </p:txBody>
      </p:sp>
      <p:sp>
        <p:nvSpPr>
          <p:cNvPr id="20" name="テキスト ボックス 19">
            <a:extLst>
              <a:ext uri="{FF2B5EF4-FFF2-40B4-BE49-F238E27FC236}">
                <a16:creationId xmlns:a16="http://schemas.microsoft.com/office/drawing/2014/main" id="{A5190606-C802-8DF7-84ED-3E274092F61E}"/>
              </a:ext>
            </a:extLst>
          </p:cNvPr>
          <p:cNvSpPr txBox="1"/>
          <p:nvPr/>
        </p:nvSpPr>
        <p:spPr>
          <a:xfrm>
            <a:off x="429853" y="3956073"/>
            <a:ext cx="3934883" cy="400110"/>
          </a:xfrm>
          <a:prstGeom prst="rect">
            <a:avLst/>
          </a:prstGeom>
          <a:noFill/>
        </p:spPr>
        <p:txBody>
          <a:bodyPr wrap="square" rtlCol="0">
            <a:spAutoFit/>
          </a:bodyPr>
          <a:lstStyle/>
          <a:p>
            <a:r>
              <a:rPr lang="ja-JP" altLang="en-US" sz="2000">
                <a:ea typeface="Cambria Math" panose="02040503050406030204" pitchFamily="18" charset="0"/>
              </a:rPr>
              <a:t>運動方程式は以下のようになる。</a:t>
            </a:r>
            <a:endParaRPr kumimoji="1" lang="ja-JP" altLang="en-US" sz="2000"/>
          </a:p>
        </p:txBody>
      </p:sp>
      <p:sp>
        <p:nvSpPr>
          <p:cNvPr id="21" name="テキスト ボックス 20">
            <a:extLst>
              <a:ext uri="{FF2B5EF4-FFF2-40B4-BE49-F238E27FC236}">
                <a16:creationId xmlns:a16="http://schemas.microsoft.com/office/drawing/2014/main" id="{4AAFD13C-2D4F-6E76-F676-EAE2ECEF5060}"/>
              </a:ext>
            </a:extLst>
          </p:cNvPr>
          <p:cNvSpPr txBox="1"/>
          <p:nvPr/>
        </p:nvSpPr>
        <p:spPr>
          <a:xfrm>
            <a:off x="2873947" y="4392288"/>
            <a:ext cx="1473237" cy="400110"/>
          </a:xfrm>
          <a:prstGeom prst="rect">
            <a:avLst/>
          </a:prstGeom>
          <a:noFill/>
        </p:spPr>
        <p:txBody>
          <a:bodyPr wrap="square" rtlCol="0">
            <a:spAutoFit/>
          </a:bodyPr>
          <a:lstStyle/>
          <a:p>
            <a:r>
              <a:rPr lang="ja-JP" altLang="en-US" sz="2000">
                <a:ea typeface="Cambria Math" panose="02040503050406030204" pitchFamily="18" charset="0"/>
              </a:rPr>
              <a:t>初期条件</a:t>
            </a:r>
            <a:endParaRPr kumimoji="1" lang="ja-JP" altLang="en-US" sz="2000"/>
          </a:p>
        </p:txBody>
      </p:sp>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30D8E5E4-DC14-730C-EE2E-BC2DF840352D}"/>
                  </a:ext>
                </a:extLst>
              </p:cNvPr>
              <p:cNvSpPr txBox="1"/>
              <p:nvPr/>
            </p:nvSpPr>
            <p:spPr>
              <a:xfrm>
                <a:off x="478620" y="1492228"/>
                <a:ext cx="6142366" cy="400110"/>
              </a:xfrm>
              <a:prstGeom prst="rect">
                <a:avLst/>
              </a:prstGeom>
              <a:noFill/>
            </p:spPr>
            <p:txBody>
              <a:bodyPr wrap="square" rtlCol="0">
                <a:spAutoFit/>
              </a:bodyPr>
              <a:lstStyle/>
              <a:p>
                <a14:m>
                  <m:oMath xmlns:m="http://schemas.openxmlformats.org/officeDocument/2006/math">
                    <m:r>
                      <a:rPr lang="en-US" altLang="ja-JP" sz="2000" b="1" i="1" smtClean="0">
                        <a:latin typeface="Cambria Math" panose="02040503050406030204" pitchFamily="18" charset="0"/>
                        <a:ea typeface="Cambria Math" panose="02040503050406030204" pitchFamily="18" charset="0"/>
                      </a:rPr>
                      <m:t>𝑭</m:t>
                    </m:r>
                    <m:r>
                      <a:rPr lang="en-US" altLang="ja-JP" sz="2000" i="1" smtClean="0">
                        <a:latin typeface="Cambria Math" panose="02040503050406030204" pitchFamily="18" charset="0"/>
                        <a:ea typeface="Cambria Math" panose="02040503050406030204" pitchFamily="18" charset="0"/>
                      </a:rPr>
                      <m:t>(</m:t>
                    </m:r>
                    <m:r>
                      <a:rPr lang="en-US" altLang="ja-JP" sz="2000" i="1" smtClean="0">
                        <a:latin typeface="Cambria Math" panose="02040503050406030204" pitchFamily="18" charset="0"/>
                        <a:ea typeface="Cambria Math" panose="02040503050406030204" pitchFamily="18" charset="0"/>
                      </a:rPr>
                      <m:t>𝑡</m:t>
                    </m:r>
                    <m:r>
                      <a:rPr lang="en-US" altLang="ja-JP" sz="2000" i="1" smtClean="0">
                        <a:latin typeface="Cambria Math" panose="02040503050406030204" pitchFamily="18" charset="0"/>
                        <a:ea typeface="Cambria Math" panose="02040503050406030204" pitchFamily="18" charset="0"/>
                      </a:rPr>
                      <m:t>)</m:t>
                    </m:r>
                  </m:oMath>
                </a14:m>
                <a:r>
                  <a:rPr lang="ja-JP" altLang="en-US" sz="2000">
                    <a:ea typeface="Cambria Math" panose="02040503050406030204" pitchFamily="18" charset="0"/>
                  </a:rPr>
                  <a:t>は運動する電子が受けるレーザー電場。</a:t>
                </a:r>
                <a:endParaRPr kumimoji="1" lang="ja-JP" altLang="en-US" sz="2000"/>
              </a:p>
            </p:txBody>
          </p:sp>
        </mc:Choice>
        <mc:Fallback xmlns="">
          <p:sp>
            <p:nvSpPr>
              <p:cNvPr id="22" name="テキスト ボックス 21">
                <a:extLst>
                  <a:ext uri="{FF2B5EF4-FFF2-40B4-BE49-F238E27FC236}">
                    <a16:creationId xmlns:a16="http://schemas.microsoft.com/office/drawing/2014/main" id="{30D8E5E4-DC14-730C-EE2E-BC2DF840352D}"/>
                  </a:ext>
                </a:extLst>
              </p:cNvPr>
              <p:cNvSpPr txBox="1">
                <a:spLocks noRot="1" noChangeAspect="1" noMove="1" noResize="1" noEditPoints="1" noAdjustHandles="1" noChangeArrowheads="1" noChangeShapeType="1" noTextEdit="1"/>
              </p:cNvSpPr>
              <p:nvPr/>
            </p:nvSpPr>
            <p:spPr>
              <a:xfrm>
                <a:off x="478620" y="1492228"/>
                <a:ext cx="6142366" cy="400110"/>
              </a:xfrm>
              <a:prstGeom prst="rect">
                <a:avLst/>
              </a:prstGeom>
              <a:blipFill>
                <a:blip r:embed="rId3"/>
                <a:stretch>
                  <a:fillRect t="-15625" b="-21875"/>
                </a:stretch>
              </a:blipFill>
            </p:spPr>
            <p:txBody>
              <a:bodyPr/>
              <a:lstStyle/>
              <a:p>
                <a:r>
                  <a:rPr lang="ja-JP" altLang="en-US">
                    <a:noFill/>
                  </a:rPr>
                  <a:t> </a:t>
                </a:r>
              </a:p>
            </p:txBody>
          </p:sp>
        </mc:Fallback>
      </mc:AlternateContent>
      <p:sp>
        <p:nvSpPr>
          <p:cNvPr id="24" name="テキスト ボックス 23">
            <a:extLst>
              <a:ext uri="{FF2B5EF4-FFF2-40B4-BE49-F238E27FC236}">
                <a16:creationId xmlns:a16="http://schemas.microsoft.com/office/drawing/2014/main" id="{0327A64C-1B22-C7A8-E2E1-49557BF0D30D}"/>
              </a:ext>
            </a:extLst>
          </p:cNvPr>
          <p:cNvSpPr txBox="1"/>
          <p:nvPr/>
        </p:nvSpPr>
        <p:spPr>
          <a:xfrm>
            <a:off x="577877" y="6003810"/>
            <a:ext cx="8017483" cy="400110"/>
          </a:xfrm>
          <a:prstGeom prst="rect">
            <a:avLst/>
          </a:prstGeom>
          <a:noFill/>
        </p:spPr>
        <p:txBody>
          <a:bodyPr wrap="square" rtlCol="0">
            <a:spAutoFit/>
          </a:bodyPr>
          <a:lstStyle/>
          <a:p>
            <a:r>
              <a:rPr lang="ja-JP" altLang="en-US" sz="2000">
                <a:ea typeface="Cambria Math" panose="02040503050406030204" pitchFamily="18" charset="0"/>
              </a:rPr>
              <a:t>楕円偏光レーザーの場合は、電場と垂直な初期運動量を考慮した。</a:t>
            </a:r>
            <a:endParaRPr kumimoji="1" lang="ja-JP" altLang="en-US" sz="2000"/>
          </a:p>
        </p:txBody>
      </p:sp>
      <p:pic>
        <p:nvPicPr>
          <p:cNvPr id="9" name="図 8">
            <a:extLst>
              <a:ext uri="{FF2B5EF4-FFF2-40B4-BE49-F238E27FC236}">
                <a16:creationId xmlns:a16="http://schemas.microsoft.com/office/drawing/2014/main" id="{3243667B-EC07-0390-8E66-8BF2E40A05B0}"/>
              </a:ext>
            </a:extLst>
          </p:cNvPr>
          <p:cNvPicPr>
            <a:picLocks noChangeAspect="1"/>
          </p:cNvPicPr>
          <p:nvPr/>
        </p:nvPicPr>
        <p:blipFill rotWithShape="1">
          <a:blip r:embed="rId4"/>
          <a:srcRect t="25850" b="25209"/>
          <a:stretch/>
        </p:blipFill>
        <p:spPr>
          <a:xfrm>
            <a:off x="6855487" y="1085088"/>
            <a:ext cx="5181599" cy="1901952"/>
          </a:xfrm>
          <a:prstGeom prst="rect">
            <a:avLst/>
          </a:prstGeom>
        </p:spPr>
      </p:pic>
      <p:pic>
        <p:nvPicPr>
          <p:cNvPr id="11" name="図 10">
            <a:extLst>
              <a:ext uri="{FF2B5EF4-FFF2-40B4-BE49-F238E27FC236}">
                <a16:creationId xmlns:a16="http://schemas.microsoft.com/office/drawing/2014/main" id="{A049DC1B-DDEA-85E8-A565-72DB75CDD8CD}"/>
              </a:ext>
            </a:extLst>
          </p:cNvPr>
          <p:cNvPicPr>
            <a:picLocks noChangeAspect="1"/>
          </p:cNvPicPr>
          <p:nvPr/>
        </p:nvPicPr>
        <p:blipFill rotWithShape="1">
          <a:blip r:embed="rId5"/>
          <a:srcRect t="26988" b="24653"/>
          <a:stretch/>
        </p:blipFill>
        <p:spPr>
          <a:xfrm>
            <a:off x="6864095" y="3090588"/>
            <a:ext cx="5193793" cy="1883748"/>
          </a:xfrm>
          <a:prstGeom prst="rect">
            <a:avLst/>
          </a:prstGeom>
        </p:spPr>
      </p:pic>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DD8FBE5B-35EF-406C-F640-3F2870A3DF0D}"/>
                  </a:ext>
                </a:extLst>
              </p:cNvPr>
              <p:cNvSpPr txBox="1"/>
              <p:nvPr/>
            </p:nvSpPr>
            <p:spPr>
              <a:xfrm>
                <a:off x="7165992" y="833671"/>
                <a:ext cx="91440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𝐹</m:t>
                          </m:r>
                        </m:e>
                        <m:sub>
                          <m:r>
                            <a:rPr lang="en-US" altLang="ja-JP" sz="2000" b="0" i="1" smtClean="0">
                              <a:latin typeface="Cambria Math" panose="02040503050406030204" pitchFamily="18" charset="0"/>
                              <a:ea typeface="Cambria Math" panose="02040503050406030204" pitchFamily="18" charset="0"/>
                            </a:rPr>
                            <m:t>𝑧</m:t>
                          </m:r>
                        </m:sub>
                      </m:sSub>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r>
                        <a:rPr lang="en-US" altLang="ja-JP" sz="2000" i="1">
                          <a:latin typeface="Cambria Math" panose="02040503050406030204" pitchFamily="18" charset="0"/>
                          <a:ea typeface="Cambria Math" panose="02040503050406030204" pitchFamily="18" charset="0"/>
                        </a:rPr>
                        <m:t>)</m:t>
                      </m:r>
                      <m:r>
                        <m:rPr>
                          <m:nor/>
                        </m:rPr>
                        <a:rPr lang="ja-JP" altLang="en-US" sz="2000"/>
                        <m:t> </m:t>
                      </m:r>
                    </m:oMath>
                  </m:oMathPara>
                </a14:m>
                <a:endParaRPr lang="ja-JP" altLang="en-US" sz="2000"/>
              </a:p>
            </p:txBody>
          </p:sp>
        </mc:Choice>
        <mc:Fallback xmlns="">
          <p:sp>
            <p:nvSpPr>
              <p:cNvPr id="14" name="テキスト ボックス 13">
                <a:extLst>
                  <a:ext uri="{FF2B5EF4-FFF2-40B4-BE49-F238E27FC236}">
                    <a16:creationId xmlns:a16="http://schemas.microsoft.com/office/drawing/2014/main" id="{DD8FBE5B-35EF-406C-F640-3F2870A3DF0D}"/>
                  </a:ext>
                </a:extLst>
              </p:cNvPr>
              <p:cNvSpPr txBox="1">
                <a:spLocks noRot="1" noChangeAspect="1" noMove="1" noResize="1" noEditPoints="1" noAdjustHandles="1" noChangeArrowheads="1" noChangeShapeType="1" noTextEdit="1"/>
              </p:cNvSpPr>
              <p:nvPr/>
            </p:nvSpPr>
            <p:spPr>
              <a:xfrm>
                <a:off x="7165992" y="833671"/>
                <a:ext cx="914400" cy="400110"/>
              </a:xfrm>
              <a:prstGeom prst="rect">
                <a:avLst/>
              </a:prstGeom>
              <a:blipFill>
                <a:blip r:embed="rId9"/>
                <a:stretch>
                  <a:fillRect t="-6250" b="-25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F3FECFC5-570F-08D4-453A-674B5B23DB3F}"/>
                  </a:ext>
                </a:extLst>
              </p:cNvPr>
              <p:cNvSpPr txBox="1"/>
              <p:nvPr/>
            </p:nvSpPr>
            <p:spPr>
              <a:xfrm>
                <a:off x="7168896" y="2794492"/>
                <a:ext cx="101193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𝐹</m:t>
                          </m:r>
                        </m:e>
                        <m:sub>
                          <m:r>
                            <a:rPr lang="en-US" altLang="ja-JP" sz="2000" b="0" i="1" smtClean="0">
                              <a:latin typeface="Cambria Math" panose="02040503050406030204" pitchFamily="18" charset="0"/>
                              <a:ea typeface="Cambria Math" panose="02040503050406030204" pitchFamily="18" charset="0"/>
                            </a:rPr>
                            <m:t>𝑥</m:t>
                          </m:r>
                        </m:sub>
                      </m:sSub>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r>
                        <a:rPr lang="en-US" altLang="ja-JP" sz="2000" i="1">
                          <a:latin typeface="Cambria Math" panose="02040503050406030204" pitchFamily="18" charset="0"/>
                          <a:ea typeface="Cambria Math" panose="02040503050406030204" pitchFamily="18" charset="0"/>
                        </a:rPr>
                        <m:t>)</m:t>
                      </m:r>
                      <m:r>
                        <m:rPr>
                          <m:nor/>
                        </m:rPr>
                        <a:rPr lang="ja-JP" altLang="en-US" sz="2000"/>
                        <m:t> </m:t>
                      </m:r>
                    </m:oMath>
                  </m:oMathPara>
                </a14:m>
                <a:endParaRPr lang="ja-JP" altLang="en-US" sz="2000"/>
              </a:p>
            </p:txBody>
          </p:sp>
        </mc:Choice>
        <mc:Fallback xmlns="">
          <p:sp>
            <p:nvSpPr>
              <p:cNvPr id="17" name="テキスト ボックス 16">
                <a:extLst>
                  <a:ext uri="{FF2B5EF4-FFF2-40B4-BE49-F238E27FC236}">
                    <a16:creationId xmlns:a16="http://schemas.microsoft.com/office/drawing/2014/main" id="{F3FECFC5-570F-08D4-453A-674B5B23DB3F}"/>
                  </a:ext>
                </a:extLst>
              </p:cNvPr>
              <p:cNvSpPr txBox="1">
                <a:spLocks noRot="1" noChangeAspect="1" noMove="1" noResize="1" noEditPoints="1" noAdjustHandles="1" noChangeArrowheads="1" noChangeShapeType="1" noTextEdit="1"/>
              </p:cNvSpPr>
              <p:nvPr/>
            </p:nvSpPr>
            <p:spPr>
              <a:xfrm>
                <a:off x="7168896" y="2794492"/>
                <a:ext cx="1011936" cy="400110"/>
              </a:xfrm>
              <a:prstGeom prst="rect">
                <a:avLst/>
              </a:prstGeom>
              <a:blipFill>
                <a:blip r:embed="rId10"/>
                <a:stretch>
                  <a:fillRect t="-6061" b="-2121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19F975CB-7ED3-DB29-633F-9E4E0AD3FB1E}"/>
                  </a:ext>
                </a:extLst>
              </p:cNvPr>
              <p:cNvSpPr txBox="1"/>
              <p:nvPr/>
            </p:nvSpPr>
            <p:spPr>
              <a:xfrm>
                <a:off x="347843" y="1011313"/>
                <a:ext cx="6467485" cy="400110"/>
              </a:xfrm>
              <a:prstGeom prst="rect">
                <a:avLst/>
              </a:prstGeom>
              <a:noFill/>
            </p:spPr>
            <p:txBody>
              <a:bodyPr wrap="square" rtlCol="0">
                <a:spAutoFit/>
              </a:bodyPr>
              <a:lstStyle/>
              <a:p>
                <a14:m>
                  <m:oMath xmlns:m="http://schemas.openxmlformats.org/officeDocument/2006/math">
                    <m:r>
                      <a:rPr lang="en-US" altLang="ja-JP" sz="2000" b="0" i="1" smtClean="0">
                        <a:latin typeface="Cambria Math" panose="02040503050406030204" pitchFamily="18" charset="0"/>
                        <a:ea typeface="Cambria Math" panose="02040503050406030204" pitchFamily="18" charset="0"/>
                      </a:rPr>
                      <m:t>𝑧𝑥</m:t>
                    </m:r>
                  </m:oMath>
                </a14:m>
                <a:r>
                  <a:rPr lang="ja-JP" altLang="en-US" sz="2000">
                    <a:ea typeface="Cambria Math" panose="02040503050406030204" pitchFamily="18" charset="0"/>
                  </a:rPr>
                  <a:t>平面で振動する楕円偏光レーザーを考える。</a:t>
                </a:r>
                <a:endParaRPr kumimoji="1" lang="ja-JP" altLang="en-US" sz="2000"/>
              </a:p>
            </p:txBody>
          </p:sp>
        </mc:Choice>
        <mc:Fallback xmlns="">
          <p:sp>
            <p:nvSpPr>
              <p:cNvPr id="23" name="テキスト ボックス 22">
                <a:extLst>
                  <a:ext uri="{FF2B5EF4-FFF2-40B4-BE49-F238E27FC236}">
                    <a16:creationId xmlns:a16="http://schemas.microsoft.com/office/drawing/2014/main" id="{19F975CB-7ED3-DB29-633F-9E4E0AD3FB1E}"/>
                  </a:ext>
                </a:extLst>
              </p:cNvPr>
              <p:cNvSpPr txBox="1">
                <a:spLocks noRot="1" noChangeAspect="1" noMove="1" noResize="1" noEditPoints="1" noAdjustHandles="1" noChangeArrowheads="1" noChangeShapeType="1" noTextEdit="1"/>
              </p:cNvSpPr>
              <p:nvPr/>
            </p:nvSpPr>
            <p:spPr>
              <a:xfrm>
                <a:off x="347843" y="1011313"/>
                <a:ext cx="6467485" cy="400110"/>
              </a:xfrm>
              <a:prstGeom prst="rect">
                <a:avLst/>
              </a:prstGeom>
              <a:blipFill>
                <a:blip r:embed="rId11"/>
                <a:stretch>
                  <a:fillRect t="-15152"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558F248A-1CE9-6546-B077-A5A2B004AC75}"/>
                  </a:ext>
                </a:extLst>
              </p:cNvPr>
              <p:cNvSpPr txBox="1"/>
              <p:nvPr/>
            </p:nvSpPr>
            <p:spPr>
              <a:xfrm>
                <a:off x="401915" y="1970689"/>
                <a:ext cx="6352454" cy="77098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1" i="1" smtClean="0">
                          <a:latin typeface="Cambria Math" panose="02040503050406030204" pitchFamily="18" charset="0"/>
                          <a:ea typeface="Cambria Math" panose="02040503050406030204" pitchFamily="18" charset="0"/>
                        </a:rPr>
                        <m:t>𝑭</m:t>
                      </m:r>
                      <m:r>
                        <a:rPr lang="en-US" altLang="ja-JP" sz="2000" b="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𝑡</m:t>
                      </m:r>
                      <m:r>
                        <a:rPr lang="en-US" altLang="ja-JP" sz="2000" b="0" i="1" smtClean="0">
                          <a:latin typeface="Cambria Math" panose="02040503050406030204" pitchFamily="18" charset="0"/>
                          <a:ea typeface="Cambria Math" panose="02040503050406030204" pitchFamily="18" charset="0"/>
                        </a:rPr>
                        <m:t>)=</m:t>
                      </m:r>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sSup>
                        <m:sSupPr>
                          <m:ctrlPr>
                            <a:rPr lang="en-US" altLang="ja-JP" sz="2000" b="0" i="1" smtClean="0">
                              <a:latin typeface="Cambria Math" panose="02040503050406030204" pitchFamily="18" charset="0"/>
                              <a:ea typeface="Cambria Math" panose="02040503050406030204" pitchFamily="18" charset="0"/>
                            </a:rPr>
                          </m:ctrlPr>
                        </m:sSupPr>
                        <m:e>
                          <m:r>
                            <a:rPr lang="en-US" altLang="ja-JP" sz="2000" b="0" i="1" smtClean="0">
                              <a:latin typeface="Cambria Math" panose="02040503050406030204" pitchFamily="18" charset="0"/>
                              <a:ea typeface="Cambria Math" panose="02040503050406030204" pitchFamily="18" charset="0"/>
                            </a:rPr>
                            <m:t>𝑒</m:t>
                          </m:r>
                        </m:e>
                        <m:sup>
                          <m:r>
                            <a:rPr lang="en-US" altLang="ja-JP" sz="2000" b="0" i="1" smtClean="0">
                              <a:latin typeface="Cambria Math" panose="02040503050406030204" pitchFamily="18" charset="0"/>
                              <a:ea typeface="Cambria Math" panose="02040503050406030204" pitchFamily="18" charset="0"/>
                            </a:rPr>
                            <m:t>−</m:t>
                          </m:r>
                          <m:sSup>
                            <m:sSupPr>
                              <m:ctrlPr>
                                <a:rPr lang="en-US" altLang="ja-JP" sz="2000" b="0" i="1" smtClean="0">
                                  <a:latin typeface="Cambria Math" panose="02040503050406030204" pitchFamily="18" charset="0"/>
                                  <a:ea typeface="Cambria Math" panose="02040503050406030204" pitchFamily="18" charset="0"/>
                                </a:rPr>
                              </m:ctrlPr>
                            </m:sSupPr>
                            <m:e>
                              <m:d>
                                <m:dPr>
                                  <m:ctrlPr>
                                    <a:rPr lang="en-US" altLang="ja-JP" sz="2000" i="1">
                                      <a:latin typeface="Cambria Math" panose="02040503050406030204" pitchFamily="18" charset="0"/>
                                      <a:ea typeface="Cambria Math" panose="02040503050406030204" pitchFamily="18" charset="0"/>
                                    </a:rPr>
                                  </m:ctrlPr>
                                </m:dPr>
                                <m:e>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2</m:t>
                                      </m:r>
                                      <m:r>
                                        <a:rPr lang="en-US" altLang="ja-JP" sz="2000" i="1">
                                          <a:latin typeface="Cambria Math" panose="02040503050406030204" pitchFamily="18" charset="0"/>
                                          <a:ea typeface="Cambria Math" panose="02040503050406030204" pitchFamily="18" charset="0"/>
                                        </a:rPr>
                                        <m:t>𝑡</m:t>
                                      </m:r>
                                    </m:num>
                                    <m:den>
                                      <m:r>
                                        <a:rPr lang="en-US" altLang="ja-JP" sz="2000" i="1">
                                          <a:latin typeface="Cambria Math" panose="02040503050406030204" pitchFamily="18" charset="0"/>
                                          <a:ea typeface="Cambria Math" panose="02040503050406030204" pitchFamily="18" charset="0"/>
                                        </a:rPr>
                                        <m:t>𝑇</m:t>
                                      </m:r>
                                    </m:den>
                                  </m:f>
                                </m:e>
                              </m:d>
                            </m:e>
                            <m:sup>
                              <m:r>
                                <a:rPr lang="en-US" altLang="ja-JP" sz="2000" b="0" i="1" smtClean="0">
                                  <a:latin typeface="Cambria Math" panose="02040503050406030204" pitchFamily="18" charset="0"/>
                                  <a:ea typeface="Cambria Math" panose="02040503050406030204" pitchFamily="18" charset="0"/>
                                </a:rPr>
                                <m:t>2</m:t>
                              </m:r>
                            </m:sup>
                          </m:sSup>
                        </m:sup>
                      </m:sSup>
                      <m:d>
                        <m:dPr>
                          <m:ctrlPr>
                            <a:rPr lang="en-US" altLang="ja-JP" sz="2000" b="0" i="1" smtClean="0">
                              <a:latin typeface="Cambria Math" panose="02040503050406030204" pitchFamily="18" charset="0"/>
                              <a:ea typeface="Cambria Math" panose="02040503050406030204" pitchFamily="18" charset="0"/>
                            </a:rPr>
                          </m:ctrlPr>
                        </m:dPr>
                        <m:e>
                          <m:f>
                            <m:fPr>
                              <m:ctrlPr>
                                <a:rPr lang="en-US" altLang="ja-JP" sz="2000" b="0" i="1" smtClean="0">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𝜀</m:t>
                              </m:r>
                            </m:num>
                            <m:den>
                              <m:rad>
                                <m:radPr>
                                  <m:degHide m:val="on"/>
                                  <m:ctrlPr>
                                    <a:rPr lang="en-US" altLang="ja-JP" sz="2000" b="0" i="1" smtClean="0">
                                      <a:latin typeface="Cambria Math" panose="02040503050406030204" pitchFamily="18" charset="0"/>
                                      <a:ea typeface="Cambria Math" panose="02040503050406030204" pitchFamily="18" charset="0"/>
                                    </a:rPr>
                                  </m:ctrlPr>
                                </m:radPr>
                                <m:deg/>
                                <m:e>
                                  <m:r>
                                    <a:rPr lang="en-US" altLang="ja-JP" sz="2000" b="0" i="1" smtClean="0">
                                      <a:latin typeface="Cambria Math" panose="02040503050406030204" pitchFamily="18" charset="0"/>
                                      <a:ea typeface="Cambria Math" panose="02040503050406030204" pitchFamily="18" charset="0"/>
                                    </a:rPr>
                                    <m:t>1+</m:t>
                                  </m:r>
                                  <m:sSup>
                                    <m:sSupPr>
                                      <m:ctrlPr>
                                        <a:rPr lang="en-US" altLang="ja-JP" sz="2000" b="0" i="1" smtClean="0">
                                          <a:latin typeface="Cambria Math" panose="02040503050406030204" pitchFamily="18" charset="0"/>
                                          <a:ea typeface="Cambria Math" panose="02040503050406030204" pitchFamily="18" charset="0"/>
                                        </a:rPr>
                                      </m:ctrlPr>
                                    </m:sSupPr>
                                    <m:e>
                                      <m:r>
                                        <a:rPr lang="en-US" altLang="ja-JP" sz="2000" b="0" i="1" smtClean="0">
                                          <a:latin typeface="Cambria Math" panose="02040503050406030204" pitchFamily="18" charset="0"/>
                                          <a:ea typeface="Cambria Math" panose="02040503050406030204" pitchFamily="18" charset="0"/>
                                        </a:rPr>
                                        <m:t>𝜀</m:t>
                                      </m:r>
                                    </m:e>
                                    <m:sup>
                                      <m:r>
                                        <a:rPr lang="en-US" altLang="ja-JP" sz="2000" b="0" i="1" smtClean="0">
                                          <a:latin typeface="Cambria Math" panose="02040503050406030204" pitchFamily="18" charset="0"/>
                                          <a:ea typeface="Cambria Math" panose="02040503050406030204" pitchFamily="18" charset="0"/>
                                        </a:rPr>
                                        <m:t>2</m:t>
                                      </m:r>
                                    </m:sup>
                                  </m:sSup>
                                </m:e>
                              </m:rad>
                            </m:den>
                          </m:f>
                          <m:sSub>
                            <m:sSubPr>
                              <m:ctrlPr>
                                <a:rPr lang="en-US" altLang="ja-JP" sz="2000" b="0" i="1" smtClean="0">
                                  <a:latin typeface="Cambria Math" panose="02040503050406030204" pitchFamily="18" charset="0"/>
                                  <a:ea typeface="Cambria Math" panose="02040503050406030204" pitchFamily="18" charset="0"/>
                                </a:rPr>
                              </m:ctrlPr>
                            </m:sSubPr>
                            <m:e>
                              <m:r>
                                <a:rPr lang="en-US" altLang="ja-JP" sz="2000" b="1" i="1" smtClean="0">
                                  <a:latin typeface="Cambria Math" panose="02040503050406030204" pitchFamily="18" charset="0"/>
                                  <a:ea typeface="Cambria Math" panose="02040503050406030204" pitchFamily="18" charset="0"/>
                                </a:rPr>
                                <m:t>𝒆</m:t>
                              </m:r>
                            </m:e>
                            <m:sub>
                              <m:r>
                                <a:rPr lang="en-US" altLang="ja-JP" sz="2000" b="0" i="1" smtClean="0">
                                  <a:latin typeface="Cambria Math" panose="02040503050406030204" pitchFamily="18" charset="0"/>
                                  <a:ea typeface="Cambria Math" panose="02040503050406030204" pitchFamily="18" charset="0"/>
                                </a:rPr>
                                <m:t>𝑧</m:t>
                              </m:r>
                            </m:sub>
                          </m:sSub>
                          <m:func>
                            <m:funcPr>
                              <m:ctrlPr>
                                <a:rPr lang="en-US" altLang="ja-JP" sz="2000" b="0" i="1" smtClean="0">
                                  <a:latin typeface="Cambria Math" panose="02040503050406030204" pitchFamily="18" charset="0"/>
                                  <a:ea typeface="Cambria Math" panose="02040503050406030204" pitchFamily="18" charset="0"/>
                                </a:rPr>
                              </m:ctrlPr>
                            </m:funcPr>
                            <m:fName>
                              <m:r>
                                <m:rPr>
                                  <m:sty m:val="p"/>
                                </m:rPr>
                                <a:rPr lang="en-US" altLang="ja-JP" sz="2000" b="0" i="0" smtClean="0">
                                  <a:latin typeface="Cambria Math" panose="02040503050406030204" pitchFamily="18" charset="0"/>
                                  <a:ea typeface="Cambria Math" panose="02040503050406030204" pitchFamily="18" charset="0"/>
                                </a:rPr>
                                <m:t>cos</m:t>
                              </m:r>
                            </m:fName>
                            <m:e>
                              <m:r>
                                <a:rPr lang="en-US" altLang="ja-JP" sz="2000" b="0" i="1" smtClean="0">
                                  <a:latin typeface="Cambria Math" panose="02040503050406030204" pitchFamily="18" charset="0"/>
                                  <a:ea typeface="Cambria Math" panose="02040503050406030204" pitchFamily="18" charset="0"/>
                                </a:rPr>
                                <m:t>𝜔</m:t>
                              </m:r>
                              <m:r>
                                <a:rPr lang="en-US" altLang="ja-JP" sz="2000" b="0" i="1" smtClean="0">
                                  <a:latin typeface="Cambria Math" panose="02040503050406030204" pitchFamily="18" charset="0"/>
                                  <a:ea typeface="Cambria Math" panose="02040503050406030204" pitchFamily="18" charset="0"/>
                                </a:rPr>
                                <m:t>𝑡</m:t>
                              </m:r>
                            </m:e>
                          </m:func>
                          <m:r>
                            <a:rPr lang="en-US" altLang="ja-JP" sz="2000" b="0" i="1" smtClean="0">
                              <a:latin typeface="Cambria Math" panose="02040503050406030204" pitchFamily="18" charset="0"/>
                              <a:ea typeface="Cambria Math" panose="02040503050406030204" pitchFamily="18" charset="0"/>
                            </a:rPr>
                            <m:t>+</m:t>
                          </m:r>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1</m:t>
                              </m:r>
                            </m:num>
                            <m:den>
                              <m:rad>
                                <m:radPr>
                                  <m:degHide m:val="on"/>
                                  <m:ctrlPr>
                                    <a:rPr lang="en-US" altLang="ja-JP" sz="2000" i="1">
                                      <a:latin typeface="Cambria Math" panose="02040503050406030204" pitchFamily="18" charset="0"/>
                                      <a:ea typeface="Cambria Math" panose="02040503050406030204" pitchFamily="18" charset="0"/>
                                    </a:rPr>
                                  </m:ctrlPr>
                                </m:radPr>
                                <m:deg/>
                                <m:e>
                                  <m:r>
                                    <a:rPr lang="en-US" altLang="ja-JP" sz="2000" i="1">
                                      <a:latin typeface="Cambria Math" panose="02040503050406030204" pitchFamily="18" charset="0"/>
                                      <a:ea typeface="Cambria Math" panose="02040503050406030204" pitchFamily="18" charset="0"/>
                                    </a:rPr>
                                    <m:t>1+</m:t>
                                  </m:r>
                                  <m:sSup>
                                    <m:sSupPr>
                                      <m:ctrlPr>
                                        <a:rPr lang="en-US" altLang="ja-JP" sz="2000" i="1">
                                          <a:latin typeface="Cambria Math" panose="02040503050406030204" pitchFamily="18" charset="0"/>
                                          <a:ea typeface="Cambria Math" panose="02040503050406030204" pitchFamily="18" charset="0"/>
                                        </a:rPr>
                                      </m:ctrlPr>
                                    </m:sSupPr>
                                    <m:e>
                                      <m:r>
                                        <a:rPr lang="en-US" altLang="ja-JP" sz="2000" i="1">
                                          <a:latin typeface="Cambria Math" panose="02040503050406030204" pitchFamily="18" charset="0"/>
                                          <a:ea typeface="Cambria Math" panose="02040503050406030204" pitchFamily="18" charset="0"/>
                                        </a:rPr>
                                        <m:t>𝜀</m:t>
                                      </m:r>
                                    </m:e>
                                    <m:sup>
                                      <m:r>
                                        <a:rPr lang="en-US" altLang="ja-JP" sz="2000" i="1">
                                          <a:latin typeface="Cambria Math" panose="02040503050406030204" pitchFamily="18" charset="0"/>
                                          <a:ea typeface="Cambria Math" panose="02040503050406030204" pitchFamily="18" charset="0"/>
                                        </a:rPr>
                                        <m:t>2</m:t>
                                      </m:r>
                                    </m:sup>
                                  </m:sSup>
                                </m:e>
                              </m:rad>
                            </m:den>
                          </m:f>
                          <m:sSub>
                            <m:sSubPr>
                              <m:ctrlPr>
                                <a:rPr lang="en-US" altLang="ja-JP" sz="2000" i="1">
                                  <a:latin typeface="Cambria Math" panose="02040503050406030204" pitchFamily="18" charset="0"/>
                                  <a:ea typeface="Cambria Math" panose="02040503050406030204" pitchFamily="18" charset="0"/>
                                </a:rPr>
                              </m:ctrlPr>
                            </m:sSubPr>
                            <m:e>
                              <m:r>
                                <a:rPr lang="en-US" altLang="ja-JP" sz="2000" b="1" i="1">
                                  <a:latin typeface="Cambria Math" panose="02040503050406030204" pitchFamily="18" charset="0"/>
                                  <a:ea typeface="Cambria Math" panose="02040503050406030204" pitchFamily="18" charset="0"/>
                                </a:rPr>
                                <m:t>𝒆</m:t>
                              </m:r>
                            </m:e>
                            <m:sub>
                              <m:r>
                                <a:rPr lang="en-US" altLang="ja-JP" sz="2000" b="0" i="1" smtClean="0">
                                  <a:latin typeface="Cambria Math" panose="02040503050406030204" pitchFamily="18" charset="0"/>
                                  <a:ea typeface="Cambria Math" panose="02040503050406030204" pitchFamily="18" charset="0"/>
                                </a:rPr>
                                <m:t>𝑥</m:t>
                              </m:r>
                            </m:sub>
                          </m:sSub>
                          <m:func>
                            <m:funcPr>
                              <m:ctrlPr>
                                <a:rPr lang="en-US" altLang="ja-JP" sz="2000" i="1" smtClean="0">
                                  <a:latin typeface="Cambria Math" panose="02040503050406030204" pitchFamily="18" charset="0"/>
                                  <a:ea typeface="Cambria Math" panose="02040503050406030204" pitchFamily="18" charset="0"/>
                                </a:rPr>
                              </m:ctrlPr>
                            </m:funcPr>
                            <m:fName>
                              <m:r>
                                <m:rPr>
                                  <m:sty m:val="p"/>
                                </m:rPr>
                                <a:rPr lang="en-US" altLang="ja-JP" sz="2000" i="0" smtClean="0">
                                  <a:latin typeface="Cambria Math" panose="02040503050406030204" pitchFamily="18" charset="0"/>
                                  <a:ea typeface="Cambria Math" panose="02040503050406030204" pitchFamily="18" charset="0"/>
                                </a:rPr>
                                <m:t>sin</m:t>
                              </m:r>
                            </m:fName>
                            <m:e>
                              <m:r>
                                <a:rPr lang="en-US" altLang="ja-JP" sz="2000" i="1">
                                  <a:latin typeface="Cambria Math" panose="02040503050406030204" pitchFamily="18" charset="0"/>
                                  <a:ea typeface="Cambria Math" panose="02040503050406030204" pitchFamily="18" charset="0"/>
                                </a:rPr>
                                <m:t>𝜔</m:t>
                              </m:r>
                              <m:r>
                                <a:rPr lang="en-US" altLang="ja-JP" sz="2000" b="0" i="1" smtClean="0">
                                  <a:latin typeface="Cambria Math" panose="02040503050406030204" pitchFamily="18" charset="0"/>
                                  <a:ea typeface="Cambria Math" panose="02040503050406030204" pitchFamily="18" charset="0"/>
                                </a:rPr>
                                <m:t>𝑡</m:t>
                              </m:r>
                            </m:e>
                          </m:func>
                        </m:e>
                      </m:d>
                    </m:oMath>
                  </m:oMathPara>
                </a14:m>
                <a:endParaRPr lang="ja-JP" altLang="en-US" sz="2000"/>
              </a:p>
            </p:txBody>
          </p:sp>
        </mc:Choice>
        <mc:Fallback xmlns="">
          <p:sp>
            <p:nvSpPr>
              <p:cNvPr id="25" name="テキスト ボックス 24">
                <a:extLst>
                  <a:ext uri="{FF2B5EF4-FFF2-40B4-BE49-F238E27FC236}">
                    <a16:creationId xmlns:a16="http://schemas.microsoft.com/office/drawing/2014/main" id="{558F248A-1CE9-6546-B077-A5A2B004AC75}"/>
                  </a:ext>
                </a:extLst>
              </p:cNvPr>
              <p:cNvSpPr txBox="1">
                <a:spLocks noRot="1" noChangeAspect="1" noMove="1" noResize="1" noEditPoints="1" noAdjustHandles="1" noChangeArrowheads="1" noChangeShapeType="1" noTextEdit="1"/>
              </p:cNvSpPr>
              <p:nvPr/>
            </p:nvSpPr>
            <p:spPr>
              <a:xfrm>
                <a:off x="401915" y="1970689"/>
                <a:ext cx="6352454" cy="770980"/>
              </a:xfrm>
              <a:prstGeom prst="rect">
                <a:avLst/>
              </a:prstGeom>
              <a:blipFill>
                <a:blip r:embed="rId12"/>
                <a:stretch>
                  <a:fillRect b="-32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1E369DD0-D132-DC52-2186-3CF0E0CE2626}"/>
                  </a:ext>
                </a:extLst>
              </p:cNvPr>
              <p:cNvSpPr txBox="1"/>
              <p:nvPr/>
            </p:nvSpPr>
            <p:spPr>
              <a:xfrm>
                <a:off x="4641566" y="3319099"/>
                <a:ext cx="14752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𝜀</m:t>
                      </m:r>
                      <m:r>
                        <a:rPr lang="en-US" altLang="ja-JP" sz="2000" b="0" i="1" smtClean="0">
                          <a:latin typeface="Cambria Math" panose="02040503050406030204" pitchFamily="18" charset="0"/>
                          <a:ea typeface="Cambria Math" panose="02040503050406030204" pitchFamily="18" charset="0"/>
                        </a:rPr>
                        <m:t>=0.1</m:t>
                      </m:r>
                    </m:oMath>
                  </m:oMathPara>
                </a14:m>
                <a:endParaRPr lang="ja-JP" altLang="en-US" sz="2000"/>
              </a:p>
            </p:txBody>
          </p:sp>
        </mc:Choice>
        <mc:Fallback xmlns="">
          <p:sp>
            <p:nvSpPr>
              <p:cNvPr id="26" name="テキスト ボックス 25">
                <a:extLst>
                  <a:ext uri="{FF2B5EF4-FFF2-40B4-BE49-F238E27FC236}">
                    <a16:creationId xmlns:a16="http://schemas.microsoft.com/office/drawing/2014/main" id="{1E369DD0-D132-DC52-2186-3CF0E0CE2626}"/>
                  </a:ext>
                </a:extLst>
              </p:cNvPr>
              <p:cNvSpPr txBox="1">
                <a:spLocks noRot="1" noChangeAspect="1" noMove="1" noResize="1" noEditPoints="1" noAdjustHandles="1" noChangeArrowheads="1" noChangeShapeType="1" noTextEdit="1"/>
              </p:cNvSpPr>
              <p:nvPr/>
            </p:nvSpPr>
            <p:spPr>
              <a:xfrm>
                <a:off x="4641566" y="3319099"/>
                <a:ext cx="1475232" cy="400110"/>
              </a:xfrm>
              <a:prstGeom prst="rect">
                <a:avLst/>
              </a:prstGeom>
              <a:blipFill>
                <a:blip r:embed="rId1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D083F339-D0EF-D513-CFC0-CB6854707F98}"/>
                  </a:ext>
                </a:extLst>
              </p:cNvPr>
              <p:cNvSpPr txBox="1"/>
              <p:nvPr/>
            </p:nvSpPr>
            <p:spPr>
              <a:xfrm>
                <a:off x="2946689" y="4797307"/>
                <a:ext cx="1588735"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2000" b="1" i="1" smtClean="0">
                          <a:latin typeface="Cambria Math" panose="02040503050406030204" pitchFamily="18" charset="0"/>
                          <a:ea typeface="Cambria Math" panose="02040503050406030204" pitchFamily="18" charset="0"/>
                        </a:rPr>
                        <m:t>𝒖</m:t>
                      </m:r>
                      <m:d>
                        <m:dPr>
                          <m:ctrlPr>
                            <a:rPr lang="en-US" altLang="ja-JP" sz="2000" i="1" smtClean="0">
                              <a:latin typeface="Cambria Math" panose="02040503050406030204" pitchFamily="18" charset="0"/>
                            </a:rPr>
                          </m:ctrlPr>
                        </m:dPr>
                        <m:e>
                          <m:sSub>
                            <m:sSubPr>
                              <m:ctrlPr>
                                <a:rPr lang="en-US" altLang="ja-JP" sz="2000" i="1">
                                  <a:latin typeface="Cambria Math" panose="02040503050406030204" pitchFamily="18" charset="0"/>
                                  <a:ea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𝑡</m:t>
                              </m:r>
                            </m:e>
                            <m:sub>
                              <m:r>
                                <a:rPr lang="en-US" altLang="ja-JP" sz="2000" i="1">
                                  <a:latin typeface="Cambria Math" panose="02040503050406030204" pitchFamily="18" charset="0"/>
                                  <a:ea typeface="Cambria Math" panose="02040503050406030204" pitchFamily="18" charset="0"/>
                                </a:rPr>
                                <m:t>𝑖</m:t>
                              </m:r>
                            </m:sub>
                          </m:sSub>
                        </m:e>
                      </m:d>
                      <m:r>
                        <a:rPr lang="en-US" altLang="ja-JP" sz="2000" b="0" i="1" smtClean="0">
                          <a:latin typeface="Cambria Math" panose="02040503050406030204" pitchFamily="18" charset="0"/>
                        </a:rPr>
                        <m:t>=</m:t>
                      </m:r>
                      <m:sSub>
                        <m:sSubPr>
                          <m:ctrlPr>
                            <a:rPr lang="en-US" altLang="ja-JP" sz="2000" b="0" i="1" smtClean="0">
                              <a:latin typeface="Cambria Math" panose="02040503050406030204" pitchFamily="18" charset="0"/>
                            </a:rPr>
                          </m:ctrlPr>
                        </m:sSubPr>
                        <m:e>
                          <m:r>
                            <a:rPr lang="en-US" altLang="ja-JP" sz="2000" b="1" i="1" smtClean="0">
                              <a:latin typeface="Cambria Math" panose="02040503050406030204" pitchFamily="18" charset="0"/>
                            </a:rPr>
                            <m:t>𝒖</m:t>
                          </m:r>
                        </m:e>
                        <m:sub>
                          <m:r>
                            <a:rPr lang="en-US" altLang="ja-JP" sz="2000" b="0" i="1" smtClean="0">
                              <a:latin typeface="Cambria Math" panose="02040503050406030204" pitchFamily="18" charset="0"/>
                            </a:rPr>
                            <m:t>𝑖</m:t>
                          </m:r>
                        </m:sub>
                      </m:sSub>
                    </m:oMath>
                  </m:oMathPara>
                </a14:m>
                <a:endParaRPr lang="en-US" altLang="ja-JP" sz="2000" b="0" i="1" dirty="0">
                  <a:latin typeface="Cambria Math" panose="02040503050406030204" pitchFamily="18" charset="0"/>
                </a:endParaRPr>
              </a:p>
            </p:txBody>
          </p:sp>
        </mc:Choice>
        <mc:Fallback xmlns="">
          <p:sp>
            <p:nvSpPr>
              <p:cNvPr id="28" name="テキスト ボックス 27">
                <a:extLst>
                  <a:ext uri="{FF2B5EF4-FFF2-40B4-BE49-F238E27FC236}">
                    <a16:creationId xmlns:a16="http://schemas.microsoft.com/office/drawing/2014/main" id="{D083F339-D0EF-D513-CFC0-CB6854707F98}"/>
                  </a:ext>
                </a:extLst>
              </p:cNvPr>
              <p:cNvSpPr txBox="1">
                <a:spLocks noRot="1" noChangeAspect="1" noMove="1" noResize="1" noEditPoints="1" noAdjustHandles="1" noChangeArrowheads="1" noChangeShapeType="1" noTextEdit="1"/>
              </p:cNvSpPr>
              <p:nvPr/>
            </p:nvSpPr>
            <p:spPr>
              <a:xfrm>
                <a:off x="2946689" y="4797307"/>
                <a:ext cx="1588735" cy="400110"/>
              </a:xfrm>
              <a:prstGeom prst="rect">
                <a:avLst/>
              </a:prstGeom>
              <a:blipFill>
                <a:blip r:embed="rId1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4630FC1B-5915-BD85-7272-F3BCF7B0E470}"/>
                  </a:ext>
                </a:extLst>
              </p:cNvPr>
              <p:cNvSpPr txBox="1"/>
              <p:nvPr/>
            </p:nvSpPr>
            <p:spPr>
              <a:xfrm>
                <a:off x="4474464" y="4789670"/>
                <a:ext cx="16459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1" i="1" smtClean="0">
                          <a:latin typeface="Cambria Math" panose="02040503050406030204" pitchFamily="18" charset="0"/>
                          <a:ea typeface="Cambria Math" panose="02040503050406030204" pitchFamily="18" charset="0"/>
                        </a:rPr>
                        <m:t>𝒒</m:t>
                      </m:r>
                      <m:d>
                        <m:dPr>
                          <m:ctrlPr>
                            <a:rPr lang="en-US" altLang="ja-JP" sz="2000" i="1" smtClean="0">
                              <a:latin typeface="Cambria Math" panose="02040503050406030204" pitchFamily="18" charset="0"/>
                            </a:rPr>
                          </m:ctrlPr>
                        </m:dPr>
                        <m:e>
                          <m:sSub>
                            <m:sSubPr>
                              <m:ctrlPr>
                                <a:rPr lang="en-US" altLang="ja-JP" sz="2000" i="1">
                                  <a:latin typeface="Cambria Math" panose="02040503050406030204" pitchFamily="18" charset="0"/>
                                  <a:ea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𝑡</m:t>
                              </m:r>
                            </m:e>
                            <m:sub>
                              <m:r>
                                <a:rPr lang="en-US" altLang="ja-JP" sz="2000" i="1">
                                  <a:latin typeface="Cambria Math" panose="02040503050406030204" pitchFamily="18" charset="0"/>
                                  <a:ea typeface="Cambria Math" panose="02040503050406030204" pitchFamily="18" charset="0"/>
                                </a:rPr>
                                <m:t>𝑖</m:t>
                              </m:r>
                            </m:sub>
                          </m:sSub>
                        </m:e>
                      </m:d>
                      <m:r>
                        <a:rPr lang="en-US" altLang="ja-JP" sz="2000" b="0" i="1" smtClean="0">
                          <a:latin typeface="Cambria Math" panose="02040503050406030204" pitchFamily="18" charset="0"/>
                        </a:rPr>
                        <m:t>=0</m:t>
                      </m:r>
                    </m:oMath>
                  </m:oMathPara>
                </a14:m>
                <a:endParaRPr lang="ja-JP" altLang="en-US" sz="2000"/>
              </a:p>
            </p:txBody>
          </p:sp>
        </mc:Choice>
        <mc:Fallback xmlns="">
          <p:sp>
            <p:nvSpPr>
              <p:cNvPr id="30" name="テキスト ボックス 29">
                <a:extLst>
                  <a:ext uri="{FF2B5EF4-FFF2-40B4-BE49-F238E27FC236}">
                    <a16:creationId xmlns:a16="http://schemas.microsoft.com/office/drawing/2014/main" id="{4630FC1B-5915-BD85-7272-F3BCF7B0E470}"/>
                  </a:ext>
                </a:extLst>
              </p:cNvPr>
              <p:cNvSpPr txBox="1">
                <a:spLocks noRot="1" noChangeAspect="1" noMove="1" noResize="1" noEditPoints="1" noAdjustHandles="1" noChangeArrowheads="1" noChangeShapeType="1" noTextEdit="1"/>
              </p:cNvSpPr>
              <p:nvPr/>
            </p:nvSpPr>
            <p:spPr>
              <a:xfrm>
                <a:off x="4474464" y="4789670"/>
                <a:ext cx="1645920" cy="400110"/>
              </a:xfrm>
              <a:prstGeom prst="rect">
                <a:avLst/>
              </a:prstGeom>
              <a:blipFill>
                <a:blip r:embed="rId15"/>
                <a:stretch>
                  <a:fillRect b="-62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704C6DCD-301B-EC97-58EE-F5BD304FB27A}"/>
                  </a:ext>
                </a:extLst>
              </p:cNvPr>
              <p:cNvSpPr txBox="1"/>
              <p:nvPr/>
            </p:nvSpPr>
            <p:spPr>
              <a:xfrm>
                <a:off x="2972049" y="5287090"/>
                <a:ext cx="189255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1" i="1" smtClean="0">
                          <a:latin typeface="Cambria Math" panose="02040503050406030204" pitchFamily="18" charset="0"/>
                          <a:ea typeface="Cambria Math" panose="02040503050406030204" pitchFamily="18" charset="0"/>
                        </a:rPr>
                        <m:t>𝑭</m:t>
                      </m:r>
                      <m:d>
                        <m:dPr>
                          <m:ctrlPr>
                            <a:rPr lang="en-US" altLang="ja-JP" sz="2000" b="1" i="1">
                              <a:latin typeface="Cambria Math" panose="02040503050406030204" pitchFamily="18" charset="0"/>
                              <a:ea typeface="Cambria Math" panose="02040503050406030204" pitchFamily="18" charset="0"/>
                            </a:rPr>
                          </m:ctrlPr>
                        </m:dPr>
                        <m:e>
                          <m:sSub>
                            <m:sSubPr>
                              <m:ctrlPr>
                                <a:rPr lang="en-US" altLang="ja-JP" sz="2000" i="1">
                                  <a:latin typeface="Cambria Math" panose="02040503050406030204" pitchFamily="18" charset="0"/>
                                  <a:ea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𝑡</m:t>
                              </m:r>
                            </m:e>
                            <m:sub>
                              <m:r>
                                <a:rPr lang="en-US" altLang="ja-JP" sz="2000" i="1">
                                  <a:latin typeface="Cambria Math" panose="02040503050406030204" pitchFamily="18" charset="0"/>
                                  <a:ea typeface="Cambria Math" panose="02040503050406030204" pitchFamily="18" charset="0"/>
                                </a:rPr>
                                <m:t>𝑖</m:t>
                              </m:r>
                            </m:sub>
                          </m:sSub>
                        </m:e>
                      </m:d>
                      <m:r>
                        <a:rPr lang="en-US" altLang="ja-JP" sz="2000" i="1" smtClean="0">
                          <a:latin typeface="Cambria Math" panose="02040503050406030204" pitchFamily="18" charset="0"/>
                          <a:ea typeface="Cambria Math" panose="02040503050406030204" pitchFamily="18" charset="0"/>
                        </a:rPr>
                        <m:t>∙</m:t>
                      </m:r>
                      <m:sSub>
                        <m:sSubPr>
                          <m:ctrlPr>
                            <a:rPr lang="en-US" altLang="ja-JP" sz="2000" i="1" smtClean="0">
                              <a:latin typeface="Cambria Math" panose="02040503050406030204" pitchFamily="18" charset="0"/>
                            </a:rPr>
                          </m:ctrlPr>
                        </m:sSubPr>
                        <m:e>
                          <m:r>
                            <a:rPr lang="en-US" altLang="ja-JP" sz="2000" b="1" i="1">
                              <a:latin typeface="Cambria Math" panose="02040503050406030204" pitchFamily="18" charset="0"/>
                            </a:rPr>
                            <m:t>𝒖</m:t>
                          </m:r>
                        </m:e>
                        <m:sub>
                          <m:r>
                            <a:rPr lang="en-US" altLang="ja-JP" sz="2000" i="1">
                              <a:latin typeface="Cambria Math" panose="02040503050406030204" pitchFamily="18" charset="0"/>
                            </a:rPr>
                            <m:t>𝑖</m:t>
                          </m:r>
                        </m:sub>
                      </m:sSub>
                      <m:r>
                        <a:rPr lang="en-US" altLang="ja-JP" sz="2000" b="0" i="1" smtClean="0">
                          <a:latin typeface="Cambria Math" panose="02040503050406030204" pitchFamily="18" charset="0"/>
                          <a:ea typeface="Cambria Math" panose="02040503050406030204" pitchFamily="18" charset="0"/>
                        </a:rPr>
                        <m:t>=0</m:t>
                      </m:r>
                    </m:oMath>
                  </m:oMathPara>
                </a14:m>
                <a:endParaRPr lang="ja-JP" altLang="en-US" sz="2000"/>
              </a:p>
            </p:txBody>
          </p:sp>
        </mc:Choice>
        <mc:Fallback xmlns="">
          <p:sp>
            <p:nvSpPr>
              <p:cNvPr id="31" name="テキスト ボックス 30">
                <a:extLst>
                  <a:ext uri="{FF2B5EF4-FFF2-40B4-BE49-F238E27FC236}">
                    <a16:creationId xmlns:a16="http://schemas.microsoft.com/office/drawing/2014/main" id="{704C6DCD-301B-EC97-58EE-F5BD304FB27A}"/>
                  </a:ext>
                </a:extLst>
              </p:cNvPr>
              <p:cNvSpPr txBox="1">
                <a:spLocks noRot="1" noChangeAspect="1" noMove="1" noResize="1" noEditPoints="1" noAdjustHandles="1" noChangeArrowheads="1" noChangeShapeType="1" noTextEdit="1"/>
              </p:cNvSpPr>
              <p:nvPr/>
            </p:nvSpPr>
            <p:spPr>
              <a:xfrm>
                <a:off x="2972049" y="5287090"/>
                <a:ext cx="1892559" cy="400110"/>
              </a:xfrm>
              <a:prstGeom prst="rect">
                <a:avLst/>
              </a:prstGeom>
              <a:blipFill>
                <a:blip r:embed="rId16"/>
                <a:stretch>
                  <a:fillRect b="-3125"/>
                </a:stretch>
              </a:blipFill>
            </p:spPr>
            <p:txBody>
              <a:bodyPr/>
              <a:lstStyle/>
              <a:p>
                <a:r>
                  <a:rPr lang="ja-JP" altLang="en-US">
                    <a:noFill/>
                  </a:rPr>
                  <a:t> </a:t>
                </a:r>
              </a:p>
            </p:txBody>
          </p:sp>
        </mc:Fallback>
      </mc:AlternateContent>
      <p:sp>
        <p:nvSpPr>
          <p:cNvPr id="32" name="字幕 2">
            <a:extLst>
              <a:ext uri="{FF2B5EF4-FFF2-40B4-BE49-F238E27FC236}">
                <a16:creationId xmlns:a16="http://schemas.microsoft.com/office/drawing/2014/main" id="{5C1D3C3F-3C6B-FAAC-ABBD-3275BEF6EB18}"/>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9</a:t>
            </a:r>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F566F798-33ED-302C-B952-1AF185D46A9D}"/>
                  </a:ext>
                </a:extLst>
              </p:cNvPr>
              <p:cNvSpPr txBox="1"/>
              <p:nvPr/>
            </p:nvSpPr>
            <p:spPr>
              <a:xfrm>
                <a:off x="2833549" y="3277340"/>
                <a:ext cx="222684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l-GR" altLang="ja-JP" sz="2000" i="1" smtClean="0">
                          <a:latin typeface="Cambria Math" panose="02040503050406030204" pitchFamily="18" charset="0"/>
                          <a:ea typeface="Cambria Math" panose="02040503050406030204" pitchFamily="18" charset="0"/>
                        </a:rPr>
                        <m:t>𝜆</m:t>
                      </m:r>
                      <m:r>
                        <a:rPr lang="en-US" altLang="ja-JP" sz="2000" b="0" i="1" smtClean="0">
                          <a:latin typeface="Cambria Math" panose="02040503050406030204" pitchFamily="18" charset="0"/>
                          <a:ea typeface="Cambria Math" panose="02040503050406030204" pitchFamily="18" charset="0"/>
                        </a:rPr>
                        <m:t>=750</m:t>
                      </m:r>
                      <m:r>
                        <m:rPr>
                          <m:nor/>
                        </m:rPr>
                        <a:rPr lang="en-US" altLang="ja-JP" sz="2000" b="0" i="0" smtClean="0">
                          <a:latin typeface="Cambria Math" panose="02040503050406030204" pitchFamily="18" charset="0"/>
                          <a:ea typeface="Cambria Math" panose="02040503050406030204" pitchFamily="18" charset="0"/>
                        </a:rPr>
                        <m:t>nm</m:t>
                      </m:r>
                    </m:oMath>
                  </m:oMathPara>
                </a14:m>
                <a:endParaRPr lang="ja-JP" altLang="en-US" sz="2000"/>
              </a:p>
            </p:txBody>
          </p:sp>
        </mc:Choice>
        <mc:Fallback xmlns="">
          <p:sp>
            <p:nvSpPr>
              <p:cNvPr id="4" name="テキスト ボックス 3">
                <a:extLst>
                  <a:ext uri="{FF2B5EF4-FFF2-40B4-BE49-F238E27FC236}">
                    <a16:creationId xmlns:a16="http://schemas.microsoft.com/office/drawing/2014/main" id="{F566F798-33ED-302C-B952-1AF185D46A9D}"/>
                  </a:ext>
                </a:extLst>
              </p:cNvPr>
              <p:cNvSpPr txBox="1">
                <a:spLocks noRot="1" noChangeAspect="1" noMove="1" noResize="1" noEditPoints="1" noAdjustHandles="1" noChangeArrowheads="1" noChangeShapeType="1" noTextEdit="1"/>
              </p:cNvSpPr>
              <p:nvPr/>
            </p:nvSpPr>
            <p:spPr>
              <a:xfrm>
                <a:off x="2833549" y="3277340"/>
                <a:ext cx="2226849" cy="400110"/>
              </a:xfrm>
              <a:prstGeom prst="rect">
                <a:avLst/>
              </a:prstGeom>
              <a:blipFill>
                <a:blip r:embed="rId1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CDC7ABBC-1BF8-1215-A5E0-BC455C5D9F0E}"/>
                  </a:ext>
                </a:extLst>
              </p:cNvPr>
              <p:cNvSpPr txBox="1"/>
              <p:nvPr/>
            </p:nvSpPr>
            <p:spPr>
              <a:xfrm>
                <a:off x="3173670" y="2918543"/>
                <a:ext cx="152240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r>
                        <a:rPr lang="en-US" altLang="ja-JP" sz="2000">
                          <a:latin typeface="Cambria Math" panose="02040503050406030204" pitchFamily="18" charset="0"/>
                          <a:ea typeface="Cambria Math" panose="02040503050406030204" pitchFamily="18" charset="0"/>
                        </a:rPr>
                        <m:t>=</m:t>
                      </m:r>
                      <m:r>
                        <a:rPr lang="en-US" altLang="ja-JP" sz="2000" b="0" i="0" smtClean="0">
                          <a:latin typeface="Cambria Math" panose="02040503050406030204" pitchFamily="18" charset="0"/>
                          <a:ea typeface="Cambria Math" panose="02040503050406030204" pitchFamily="18" charset="0"/>
                        </a:rPr>
                        <m:t>0.1 </m:t>
                      </m:r>
                      <m:r>
                        <m:rPr>
                          <m:sty m:val="p"/>
                        </m:rPr>
                        <a:rPr lang="en-US" altLang="ja-JP" sz="2000" b="0" i="0" smtClean="0">
                          <a:latin typeface="Cambria Math" panose="02040503050406030204" pitchFamily="18" charset="0"/>
                          <a:ea typeface="Cambria Math" panose="02040503050406030204" pitchFamily="18" charset="0"/>
                        </a:rPr>
                        <m:t>a</m:t>
                      </m:r>
                      <m:r>
                        <a:rPr lang="en-US" altLang="ja-JP" sz="2000" b="0" i="0" smtClean="0">
                          <a:latin typeface="Cambria Math" panose="02040503050406030204" pitchFamily="18" charset="0"/>
                          <a:ea typeface="Cambria Math" panose="02040503050406030204" pitchFamily="18" charset="0"/>
                        </a:rPr>
                        <m:t>.</m:t>
                      </m:r>
                      <m:r>
                        <m:rPr>
                          <m:sty m:val="p"/>
                        </m:rPr>
                        <a:rPr lang="en-US" altLang="ja-JP" sz="2000" b="0" i="0" smtClean="0">
                          <a:latin typeface="Cambria Math" panose="02040503050406030204" pitchFamily="18" charset="0"/>
                          <a:ea typeface="Cambria Math" panose="02040503050406030204" pitchFamily="18" charset="0"/>
                        </a:rPr>
                        <m:t>u</m:t>
                      </m:r>
                      <m:r>
                        <a:rPr lang="en-US" altLang="ja-JP" sz="2000" b="0" i="0" smtClean="0">
                          <a:latin typeface="Cambria Math" panose="02040503050406030204" pitchFamily="18" charset="0"/>
                          <a:ea typeface="Cambria Math" panose="02040503050406030204" pitchFamily="18" charset="0"/>
                        </a:rPr>
                        <m:t>. </m:t>
                      </m:r>
                    </m:oMath>
                  </m:oMathPara>
                </a14:m>
                <a:endParaRPr lang="ja-JP" altLang="en-US" sz="2000"/>
              </a:p>
            </p:txBody>
          </p:sp>
        </mc:Choice>
        <mc:Fallback xmlns="">
          <p:sp>
            <p:nvSpPr>
              <p:cNvPr id="5" name="テキスト ボックス 4">
                <a:extLst>
                  <a:ext uri="{FF2B5EF4-FFF2-40B4-BE49-F238E27FC236}">
                    <a16:creationId xmlns:a16="http://schemas.microsoft.com/office/drawing/2014/main" id="{CDC7ABBC-1BF8-1215-A5E0-BC455C5D9F0E}"/>
                  </a:ext>
                </a:extLst>
              </p:cNvPr>
              <p:cNvSpPr txBox="1">
                <a:spLocks noRot="1" noChangeAspect="1" noMove="1" noResize="1" noEditPoints="1" noAdjustHandles="1" noChangeArrowheads="1" noChangeShapeType="1" noTextEdit="1"/>
              </p:cNvSpPr>
              <p:nvPr/>
            </p:nvSpPr>
            <p:spPr>
              <a:xfrm>
                <a:off x="3173670" y="2918543"/>
                <a:ext cx="1522404" cy="307777"/>
              </a:xfrm>
              <a:prstGeom prst="rect">
                <a:avLst/>
              </a:prstGeom>
              <a:blipFill>
                <a:blip r:embed="rId18"/>
                <a:stretch>
                  <a:fillRect l="-3333" t="-4000" r="-5833" b="-4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A36D24FD-9DAA-836A-E1F3-428D697EA44B}"/>
                  </a:ext>
                </a:extLst>
              </p:cNvPr>
              <p:cNvSpPr txBox="1"/>
              <p:nvPr/>
            </p:nvSpPr>
            <p:spPr>
              <a:xfrm>
                <a:off x="4653386" y="2891857"/>
                <a:ext cx="1227463"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Cambria Math" panose="02040503050406030204" pitchFamily="18" charset="0"/>
                        </a:rPr>
                        <m:t>𝑁</m:t>
                      </m:r>
                      <m:r>
                        <a:rPr lang="en-US" altLang="ja-JP" sz="2000" b="0" i="1" smtClean="0">
                          <a:latin typeface="Cambria Math" panose="02040503050406030204" pitchFamily="18" charset="0"/>
                          <a:ea typeface="Cambria Math" panose="02040503050406030204" pitchFamily="18" charset="0"/>
                        </a:rPr>
                        <m:t>=2</m:t>
                      </m:r>
                    </m:oMath>
                  </m:oMathPara>
                </a14:m>
                <a:endParaRPr lang="ja-JP" altLang="en-US" sz="2000"/>
              </a:p>
            </p:txBody>
          </p:sp>
        </mc:Choice>
        <mc:Fallback xmlns="">
          <p:sp>
            <p:nvSpPr>
              <p:cNvPr id="8" name="テキスト ボックス 7">
                <a:extLst>
                  <a:ext uri="{FF2B5EF4-FFF2-40B4-BE49-F238E27FC236}">
                    <a16:creationId xmlns:a16="http://schemas.microsoft.com/office/drawing/2014/main" id="{A36D24FD-9DAA-836A-E1F3-428D697EA44B}"/>
                  </a:ext>
                </a:extLst>
              </p:cNvPr>
              <p:cNvSpPr txBox="1">
                <a:spLocks noRot="1" noChangeAspect="1" noMove="1" noResize="1" noEditPoints="1" noAdjustHandles="1" noChangeArrowheads="1" noChangeShapeType="1" noTextEdit="1"/>
              </p:cNvSpPr>
              <p:nvPr/>
            </p:nvSpPr>
            <p:spPr>
              <a:xfrm>
                <a:off x="4653386" y="2891857"/>
                <a:ext cx="1227463" cy="400110"/>
              </a:xfrm>
              <a:prstGeom prst="rect">
                <a:avLst/>
              </a:prstGeom>
              <a:blipFill>
                <a:blip r:embed="rId19"/>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192932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50D567-C79B-80EC-EFEF-03E1CC839A34}"/>
              </a:ext>
            </a:extLst>
          </p:cNvPr>
          <p:cNvSpPr>
            <a:spLocks noGrp="1"/>
          </p:cNvSpPr>
          <p:nvPr>
            <p:ph type="ctrTitle"/>
          </p:nvPr>
        </p:nvSpPr>
        <p:spPr>
          <a:xfrm>
            <a:off x="290944" y="443345"/>
            <a:ext cx="4466149" cy="595601"/>
          </a:xfrm>
        </p:spPr>
        <p:txBody>
          <a:bodyPr anchor="ctr">
            <a:normAutofit/>
          </a:bodyPr>
          <a:lstStyle/>
          <a:p>
            <a:pPr algn="l"/>
            <a:r>
              <a:rPr lang="ja-JP" altLang="en-US" sz="2800"/>
              <a:t>理論</a:t>
            </a:r>
            <a:r>
              <a:rPr lang="en-US" altLang="ja-JP" sz="2800" dirty="0"/>
              <a:t>~</a:t>
            </a:r>
            <a:r>
              <a:rPr lang="ja-JP" altLang="en-US" sz="2800"/>
              <a:t>微分断面積</a:t>
            </a:r>
            <a:endParaRPr kumimoji="1" lang="ja-JP" altLang="en-US" sz="2800"/>
          </a:p>
        </p:txBody>
      </p:sp>
      <p:pic>
        <p:nvPicPr>
          <p:cNvPr id="9" name="図 8">
            <a:extLst>
              <a:ext uri="{FF2B5EF4-FFF2-40B4-BE49-F238E27FC236}">
                <a16:creationId xmlns:a16="http://schemas.microsoft.com/office/drawing/2014/main" id="{FE104286-E3B3-F012-22A9-684723D7F243}"/>
              </a:ext>
            </a:extLst>
          </p:cNvPr>
          <p:cNvPicPr>
            <a:picLocks noChangeAspect="1"/>
          </p:cNvPicPr>
          <p:nvPr/>
        </p:nvPicPr>
        <p:blipFill>
          <a:blip r:embed="rId2"/>
          <a:stretch>
            <a:fillRect/>
          </a:stretch>
        </p:blipFill>
        <p:spPr>
          <a:xfrm>
            <a:off x="696621" y="1386167"/>
            <a:ext cx="4116253" cy="3775127"/>
          </a:xfrm>
          <a:prstGeom prst="rect">
            <a:avLst/>
          </a:prstGeom>
        </p:spPr>
      </p:pic>
      <mc:AlternateContent xmlns:mc="http://schemas.openxmlformats.org/markup-compatibility/2006" xmlns:a14="http://schemas.microsoft.com/office/drawing/2010/main">
        <mc:Choice Requires="a14">
          <p:sp>
            <p:nvSpPr>
              <p:cNvPr id="13" name="字幕 2">
                <a:extLst>
                  <a:ext uri="{FF2B5EF4-FFF2-40B4-BE49-F238E27FC236}">
                    <a16:creationId xmlns:a16="http://schemas.microsoft.com/office/drawing/2014/main" id="{84DAD9FD-A20F-245B-B087-112C7DAC5EE4}"/>
                  </a:ext>
                </a:extLst>
              </p:cNvPr>
              <p:cNvSpPr txBox="1">
                <a:spLocks/>
              </p:cNvSpPr>
              <p:nvPr/>
            </p:nvSpPr>
            <p:spPr>
              <a:xfrm>
                <a:off x="5291926" y="5002526"/>
                <a:ext cx="5530925" cy="4861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微小立体角</a:t>
                </a:r>
                <a14:m>
                  <m:oMath xmlns:m="http://schemas.openxmlformats.org/officeDocument/2006/math">
                    <m:r>
                      <a:rPr lang="en-US" altLang="ja-JP" sz="2000" b="0" i="1" smtClean="0">
                        <a:solidFill>
                          <a:schemeClr val="tx1"/>
                        </a:solidFill>
                        <a:latin typeface="Cambria Math" panose="02040503050406030204" pitchFamily="18" charset="0"/>
                        <a:ea typeface="Cambria Math" panose="02040503050406030204" pitchFamily="18" charset="0"/>
                      </a:rPr>
                      <m:t>𝑑</m:t>
                    </m:r>
                    <m:r>
                      <m:rPr>
                        <m:sty m:val="p"/>
                      </m:rPr>
                      <a:rPr lang="el-GR" altLang="ja-JP" sz="2000" b="0" i="1" smtClean="0">
                        <a:solidFill>
                          <a:schemeClr val="tx1"/>
                        </a:solidFill>
                        <a:latin typeface="Cambria Math" panose="02040503050406030204" pitchFamily="18" charset="0"/>
                        <a:ea typeface="Cambria Math" panose="02040503050406030204" pitchFamily="18" charset="0"/>
                      </a:rPr>
                      <m:t>Ω</m:t>
                    </m:r>
                  </m:oMath>
                </a14:m>
                <a:r>
                  <a:rPr lang="ja-JP" altLang="en-US" sz="2000"/>
                  <a:t>に電子が散乱される確率。</a:t>
                </a:r>
                <a:endParaRPr lang="en-US" altLang="ja-JP" sz="2000" dirty="0"/>
              </a:p>
            </p:txBody>
          </p:sp>
        </mc:Choice>
        <mc:Fallback xmlns="">
          <p:sp>
            <p:nvSpPr>
              <p:cNvPr id="13" name="字幕 2">
                <a:extLst>
                  <a:ext uri="{FF2B5EF4-FFF2-40B4-BE49-F238E27FC236}">
                    <a16:creationId xmlns:a16="http://schemas.microsoft.com/office/drawing/2014/main" id="{84DAD9FD-A20F-245B-B087-112C7DAC5EE4}"/>
                  </a:ext>
                </a:extLst>
              </p:cNvPr>
              <p:cNvSpPr txBox="1">
                <a:spLocks noRot="1" noChangeAspect="1" noMove="1" noResize="1" noEditPoints="1" noAdjustHandles="1" noChangeArrowheads="1" noChangeShapeType="1" noTextEdit="1"/>
              </p:cNvSpPr>
              <p:nvPr/>
            </p:nvSpPr>
            <p:spPr>
              <a:xfrm>
                <a:off x="5291926" y="5002526"/>
                <a:ext cx="5530925" cy="486178"/>
              </a:xfrm>
              <a:prstGeom prst="rect">
                <a:avLst/>
              </a:prstGeom>
              <a:blipFill>
                <a:blip r:embed="rId3"/>
                <a:stretch>
                  <a:fillRect l="-1144" t="-12821"/>
                </a:stretch>
              </a:blipFill>
            </p:spPr>
            <p:txBody>
              <a:bodyPr/>
              <a:lstStyle/>
              <a:p>
                <a:r>
                  <a:rPr lang="ja-JP" altLang="en-US">
                    <a:noFill/>
                  </a:rPr>
                  <a:t> </a:t>
                </a:r>
              </a:p>
            </p:txBody>
          </p:sp>
        </mc:Fallback>
      </mc:AlternateContent>
      <p:sp>
        <p:nvSpPr>
          <p:cNvPr id="16" name="正方形/長方形 15">
            <a:extLst>
              <a:ext uri="{FF2B5EF4-FFF2-40B4-BE49-F238E27FC236}">
                <a16:creationId xmlns:a16="http://schemas.microsoft.com/office/drawing/2014/main" id="{58814909-FE91-737F-4A10-9F3F3FDB5301}"/>
              </a:ext>
            </a:extLst>
          </p:cNvPr>
          <p:cNvSpPr/>
          <p:nvPr/>
        </p:nvSpPr>
        <p:spPr>
          <a:xfrm>
            <a:off x="5322764" y="2719356"/>
            <a:ext cx="6645705" cy="1847513"/>
          </a:xfrm>
          <a:prstGeom prst="rect">
            <a:avLst/>
          </a:prstGeom>
          <a:solidFill>
            <a:schemeClr val="accent5">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A3454D32-F17D-8D14-9163-1A72A2CA1A91}"/>
                  </a:ext>
                </a:extLst>
              </p:cNvPr>
              <p:cNvSpPr txBox="1"/>
              <p:nvPr/>
            </p:nvSpPr>
            <p:spPr>
              <a:xfrm>
                <a:off x="5724456" y="3641479"/>
                <a:ext cx="4124294" cy="83304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2400" i="1">
                          <a:latin typeface="Cambria Math" panose="02040503050406030204" pitchFamily="18" charset="0"/>
                          <a:ea typeface="Cambria Math" panose="02040503050406030204" pitchFamily="18" charset="0"/>
                        </a:rPr>
                        <m:t>𝜎</m:t>
                      </m:r>
                      <m:sSub>
                        <m:sSubPr>
                          <m:ctrlPr>
                            <a:rPr lang="en-US" altLang="ja-JP" sz="2400" i="1">
                              <a:solidFill>
                                <a:schemeClr val="tx1"/>
                              </a:solidFill>
                              <a:latin typeface="Cambria Math" panose="02040503050406030204" pitchFamily="18" charset="0"/>
                            </a:rPr>
                          </m:ctrlPr>
                        </m:sSubPr>
                        <m:e>
                          <m:r>
                            <a:rPr lang="en-US" altLang="ja-JP" sz="2400" b="1" i="1">
                              <a:solidFill>
                                <a:schemeClr val="tx1"/>
                              </a:solidFill>
                              <a:latin typeface="Cambria Math" panose="02040503050406030204" pitchFamily="18" charset="0"/>
                            </a:rPr>
                            <m:t>(</m:t>
                          </m:r>
                          <m:r>
                            <a:rPr lang="en-US" altLang="ja-JP" sz="2400" b="1" i="1" smtClean="0">
                              <a:solidFill>
                                <a:schemeClr val="tx1"/>
                              </a:solidFill>
                              <a:latin typeface="Cambria Math" panose="02040503050406030204" pitchFamily="18" charset="0"/>
                            </a:rPr>
                            <m:t>𝒖</m:t>
                          </m:r>
                        </m:e>
                        <m:sub>
                          <m:r>
                            <a:rPr lang="en-US" altLang="ja-JP" sz="2400" i="1">
                              <a:solidFill>
                                <a:schemeClr val="tx1"/>
                              </a:solidFill>
                              <a:latin typeface="Cambria Math" panose="02040503050406030204" pitchFamily="18" charset="0"/>
                            </a:rPr>
                            <m:t>𝑖</m:t>
                          </m:r>
                        </m:sub>
                      </m:sSub>
                      <m:r>
                        <a:rPr lang="en-US" altLang="ja-JP" sz="2400" i="1">
                          <a:solidFill>
                            <a:schemeClr val="tx1"/>
                          </a:solidFill>
                          <a:latin typeface="Cambria Math" panose="02040503050406030204" pitchFamily="18" charset="0"/>
                        </a:rPr>
                        <m:t>,</m:t>
                      </m:r>
                      <m:sSub>
                        <m:sSubPr>
                          <m:ctrlPr>
                            <a:rPr lang="en-US" altLang="ja-JP" sz="2400" i="1">
                              <a:solidFill>
                                <a:schemeClr val="tx1"/>
                              </a:solidFill>
                              <a:latin typeface="Cambria Math" panose="02040503050406030204" pitchFamily="18" charset="0"/>
                            </a:rPr>
                          </m:ctrlPr>
                        </m:sSubPr>
                        <m:e>
                          <m:r>
                            <a:rPr lang="en-US" altLang="ja-JP" sz="2400" b="1" i="1" smtClean="0">
                              <a:solidFill>
                                <a:schemeClr val="tx1"/>
                              </a:solidFill>
                              <a:latin typeface="Cambria Math" panose="02040503050406030204" pitchFamily="18" charset="0"/>
                            </a:rPr>
                            <m:t>𝒖</m:t>
                          </m:r>
                        </m:e>
                        <m:sub>
                          <m:r>
                            <a:rPr lang="en-US" altLang="ja-JP" sz="2400" i="1">
                              <a:solidFill>
                                <a:schemeClr val="tx1"/>
                              </a:solidFill>
                              <a:latin typeface="Cambria Math" panose="02040503050406030204" pitchFamily="18" charset="0"/>
                            </a:rPr>
                            <m:t>𝑓</m:t>
                          </m:r>
                        </m:sub>
                      </m:sSub>
                      <m:r>
                        <a:rPr lang="en-US" altLang="ja-JP" sz="2400" i="1">
                          <a:solidFill>
                            <a:schemeClr val="tx1"/>
                          </a:solidFill>
                          <a:latin typeface="Cambria Math" panose="02040503050406030204" pitchFamily="18" charset="0"/>
                        </a:rPr>
                        <m:t>)=</m:t>
                      </m:r>
                      <m:f>
                        <m:fPr>
                          <m:ctrlPr>
                            <a:rPr lang="en-US" altLang="ja-JP" sz="2400" i="1" smtClean="0">
                              <a:solidFill>
                                <a:schemeClr val="tx1"/>
                              </a:solidFill>
                              <a:latin typeface="Cambria Math" panose="02040503050406030204" pitchFamily="18" charset="0"/>
                            </a:rPr>
                          </m:ctrlPr>
                        </m:fPr>
                        <m:num>
                          <m:r>
                            <a:rPr lang="en-US" altLang="ja-JP" sz="2400" b="0" i="1" smtClean="0">
                              <a:solidFill>
                                <a:schemeClr val="tx1"/>
                              </a:solidFill>
                              <a:latin typeface="Cambria Math" panose="02040503050406030204" pitchFamily="18" charset="0"/>
                            </a:rPr>
                            <m:t>𝑑</m:t>
                          </m:r>
                          <m:r>
                            <a:rPr lang="en-US" altLang="ja-JP" sz="2400" i="1" smtClean="0">
                              <a:solidFill>
                                <a:schemeClr val="tx1"/>
                              </a:solidFill>
                              <a:latin typeface="Cambria Math" panose="02040503050406030204" pitchFamily="18" charset="0"/>
                              <a:ea typeface="Cambria Math" panose="02040503050406030204" pitchFamily="18" charset="0"/>
                            </a:rPr>
                            <m:t>𝜎</m:t>
                          </m:r>
                        </m:num>
                        <m:den>
                          <m:r>
                            <a:rPr lang="en-US" altLang="ja-JP" sz="2400" b="0" i="1" smtClean="0">
                              <a:solidFill>
                                <a:schemeClr val="tx1"/>
                              </a:solidFill>
                              <a:latin typeface="Cambria Math" panose="02040503050406030204" pitchFamily="18" charset="0"/>
                            </a:rPr>
                            <m:t>𝑑</m:t>
                          </m:r>
                          <m:r>
                            <m:rPr>
                              <m:sty m:val="p"/>
                            </m:rPr>
                            <a:rPr lang="el-GR" altLang="ja-JP" sz="2400" b="0" i="1" smtClean="0">
                              <a:solidFill>
                                <a:schemeClr val="tx1"/>
                              </a:solidFill>
                              <a:latin typeface="Cambria Math" panose="02040503050406030204" pitchFamily="18" charset="0"/>
                              <a:ea typeface="Cambria Math" panose="02040503050406030204" pitchFamily="18" charset="0"/>
                            </a:rPr>
                            <m:t>Ω</m:t>
                          </m:r>
                        </m:den>
                      </m:f>
                      <m:r>
                        <a:rPr lang="en-US" altLang="ja-JP" sz="2400" b="0" i="1" smtClean="0">
                          <a:solidFill>
                            <a:schemeClr val="tx1"/>
                          </a:solidFill>
                          <a:latin typeface="Cambria Math" panose="02040503050406030204" pitchFamily="18" charset="0"/>
                        </a:rPr>
                        <m:t>=</m:t>
                      </m:r>
                      <m:f>
                        <m:fPr>
                          <m:ctrlPr>
                            <a:rPr lang="en-US" altLang="ja-JP" sz="2400" i="1">
                              <a:latin typeface="Cambria Math" panose="02040503050406030204" pitchFamily="18" charset="0"/>
                            </a:rPr>
                          </m:ctrlPr>
                        </m:fPr>
                        <m:num>
                          <m:d>
                            <m:dPr>
                              <m:begChr m:val="|"/>
                              <m:endChr m:val="|"/>
                              <m:ctrlPr>
                                <a:rPr lang="en-US" altLang="ja-JP" sz="2400" i="1">
                                  <a:latin typeface="Cambria Math" panose="02040503050406030204" pitchFamily="18" charset="0"/>
                                </a:rPr>
                              </m:ctrlPr>
                            </m:dPr>
                            <m:e>
                              <m:sSub>
                                <m:sSubPr>
                                  <m:ctrlPr>
                                    <a:rPr lang="en-US" altLang="ja-JP" sz="2400" i="1" smtClean="0">
                                      <a:latin typeface="Cambria Math" panose="02040503050406030204" pitchFamily="18" charset="0"/>
                                    </a:rPr>
                                  </m:ctrlPr>
                                </m:sSubPr>
                                <m:e>
                                  <m:r>
                                    <a:rPr lang="en-US" altLang="ja-JP" sz="2400" b="1" i="1" smtClean="0">
                                      <a:latin typeface="Cambria Math" panose="02040503050406030204" pitchFamily="18" charset="0"/>
                                    </a:rPr>
                                    <m:t>𝒖</m:t>
                                  </m:r>
                                </m:e>
                                <m:sub>
                                  <m:r>
                                    <a:rPr lang="en-US" altLang="ja-JP" sz="2400" i="1">
                                      <a:latin typeface="Cambria Math" panose="02040503050406030204" pitchFamily="18" charset="0"/>
                                    </a:rPr>
                                    <m:t>𝑓</m:t>
                                  </m:r>
                                </m:sub>
                              </m:sSub>
                            </m:e>
                          </m:d>
                        </m:num>
                        <m:den>
                          <m:d>
                            <m:dPr>
                              <m:begChr m:val="|"/>
                              <m:endChr m:val="|"/>
                              <m:ctrlPr>
                                <a:rPr lang="en-US" altLang="ja-JP" sz="2400" i="1">
                                  <a:latin typeface="Cambria Math" panose="02040503050406030204" pitchFamily="18" charset="0"/>
                                </a:rPr>
                              </m:ctrlPr>
                            </m:dPr>
                            <m:e>
                              <m:sSub>
                                <m:sSubPr>
                                  <m:ctrlPr>
                                    <a:rPr lang="en-US" altLang="ja-JP" sz="2400" i="1">
                                      <a:latin typeface="Cambria Math" panose="02040503050406030204" pitchFamily="18" charset="0"/>
                                    </a:rPr>
                                  </m:ctrlPr>
                                </m:sSubPr>
                                <m:e>
                                  <m:r>
                                    <a:rPr lang="en-US" altLang="ja-JP" sz="2400" b="1" i="1" smtClean="0">
                                      <a:latin typeface="Cambria Math" panose="02040503050406030204" pitchFamily="18" charset="0"/>
                                    </a:rPr>
                                    <m:t>𝒖</m:t>
                                  </m:r>
                                </m:e>
                                <m:sub>
                                  <m:r>
                                    <a:rPr lang="en-US" altLang="ja-JP" sz="2400" i="1">
                                      <a:latin typeface="Cambria Math" panose="02040503050406030204" pitchFamily="18" charset="0"/>
                                    </a:rPr>
                                    <m:t>𝑖</m:t>
                                  </m:r>
                                </m:sub>
                              </m:sSub>
                            </m:e>
                          </m:d>
                        </m:den>
                      </m:f>
                      <m:sSup>
                        <m:sSupPr>
                          <m:ctrlPr>
                            <a:rPr lang="en-US" altLang="ja-JP" sz="2400" i="1">
                              <a:latin typeface="Cambria Math" panose="02040503050406030204" pitchFamily="18" charset="0"/>
                            </a:rPr>
                          </m:ctrlPr>
                        </m:sSupPr>
                        <m:e>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𝐹</m:t>
                              </m:r>
                              <m:d>
                                <m:dPr>
                                  <m:ctrlPr>
                                    <a:rPr lang="en-US" altLang="ja-JP" sz="2400" i="1">
                                      <a:latin typeface="Cambria Math" panose="02040503050406030204" pitchFamily="18" charset="0"/>
                                    </a:rPr>
                                  </m:ctrlPr>
                                </m:dPr>
                                <m:e>
                                  <m:r>
                                    <a:rPr lang="en-US" altLang="ja-JP" sz="2400" b="1" i="1" smtClean="0">
                                      <a:latin typeface="Cambria Math" panose="02040503050406030204" pitchFamily="18" charset="0"/>
                                    </a:rPr>
                                    <m:t>𝑲</m:t>
                                  </m:r>
                                </m:e>
                              </m:d>
                            </m:e>
                          </m:d>
                        </m:e>
                        <m:sup>
                          <m:r>
                            <a:rPr lang="en-US" altLang="ja-JP" sz="2400" i="1">
                              <a:latin typeface="Cambria Math" panose="02040503050406030204" pitchFamily="18" charset="0"/>
                            </a:rPr>
                            <m:t>2</m:t>
                          </m:r>
                        </m:sup>
                      </m:sSup>
                    </m:oMath>
                  </m:oMathPara>
                </a14:m>
                <a:endParaRPr kumimoji="1" lang="ja-JP" altLang="en-US" sz="2400">
                  <a:solidFill>
                    <a:schemeClr val="tx1"/>
                  </a:solidFill>
                </a:endParaRPr>
              </a:p>
            </p:txBody>
          </p:sp>
        </mc:Choice>
        <mc:Fallback xmlns="">
          <p:sp>
            <p:nvSpPr>
              <p:cNvPr id="17" name="テキスト ボックス 16">
                <a:extLst>
                  <a:ext uri="{FF2B5EF4-FFF2-40B4-BE49-F238E27FC236}">
                    <a16:creationId xmlns:a16="http://schemas.microsoft.com/office/drawing/2014/main" id="{A3454D32-F17D-8D14-9163-1A72A2CA1A91}"/>
                  </a:ext>
                </a:extLst>
              </p:cNvPr>
              <p:cNvSpPr txBox="1">
                <a:spLocks noRot="1" noChangeAspect="1" noMove="1" noResize="1" noEditPoints="1" noAdjustHandles="1" noChangeArrowheads="1" noChangeShapeType="1" noTextEdit="1"/>
              </p:cNvSpPr>
              <p:nvPr/>
            </p:nvSpPr>
            <p:spPr>
              <a:xfrm>
                <a:off x="5724456" y="3641479"/>
                <a:ext cx="4124294" cy="833049"/>
              </a:xfrm>
              <a:prstGeom prst="rect">
                <a:avLst/>
              </a:prstGeom>
              <a:blipFill>
                <a:blip r:embed="rId4"/>
                <a:stretch>
                  <a:fillRect b="-895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字幕 2">
                <a:extLst>
                  <a:ext uri="{FF2B5EF4-FFF2-40B4-BE49-F238E27FC236}">
                    <a16:creationId xmlns:a16="http://schemas.microsoft.com/office/drawing/2014/main" id="{AC0DF18F-A8FE-FAB0-74C6-C8AAD05592E3}"/>
                  </a:ext>
                </a:extLst>
              </p:cNvPr>
              <p:cNvSpPr txBox="1">
                <a:spLocks/>
              </p:cNvSpPr>
              <p:nvPr/>
            </p:nvSpPr>
            <p:spPr>
              <a:xfrm>
                <a:off x="5322764" y="2858295"/>
                <a:ext cx="2987128" cy="4893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a:t>微分断面積</a:t>
                </a:r>
                <a14:m>
                  <m:oMath xmlns:m="http://schemas.openxmlformats.org/officeDocument/2006/math">
                    <m:r>
                      <a:rPr lang="en-US" altLang="ja-JP" i="1">
                        <a:latin typeface="Cambria Math" panose="02040503050406030204" pitchFamily="18" charset="0"/>
                        <a:ea typeface="Cambria Math" panose="02040503050406030204" pitchFamily="18" charset="0"/>
                      </a:rPr>
                      <m:t>𝜎</m:t>
                    </m:r>
                    <m:sSub>
                      <m:sSubPr>
                        <m:ctrlPr>
                          <a:rPr lang="en-US" altLang="ja-JP" i="1">
                            <a:solidFill>
                              <a:schemeClr val="tx1"/>
                            </a:solidFill>
                            <a:latin typeface="Cambria Math" panose="02040503050406030204" pitchFamily="18" charset="0"/>
                          </a:rPr>
                        </m:ctrlPr>
                      </m:sSubPr>
                      <m:e>
                        <m:r>
                          <a:rPr lang="en-US" altLang="ja-JP" b="1" i="1">
                            <a:solidFill>
                              <a:schemeClr val="tx1"/>
                            </a:solidFill>
                            <a:latin typeface="Cambria Math" panose="02040503050406030204" pitchFamily="18" charset="0"/>
                          </a:rPr>
                          <m:t>(</m:t>
                        </m:r>
                        <m:r>
                          <a:rPr lang="en-US" altLang="ja-JP" b="1" i="1" smtClean="0">
                            <a:solidFill>
                              <a:schemeClr val="tx1"/>
                            </a:solidFill>
                            <a:latin typeface="Cambria Math" panose="02040503050406030204" pitchFamily="18" charset="0"/>
                          </a:rPr>
                          <m:t>𝒖</m:t>
                        </m:r>
                      </m:e>
                      <m:sub>
                        <m:r>
                          <a:rPr lang="en-US" altLang="ja-JP" i="1">
                            <a:solidFill>
                              <a:schemeClr val="tx1"/>
                            </a:solidFill>
                            <a:latin typeface="Cambria Math" panose="02040503050406030204" pitchFamily="18" charset="0"/>
                          </a:rPr>
                          <m:t>𝑖</m:t>
                        </m:r>
                      </m:sub>
                    </m:sSub>
                    <m:r>
                      <a:rPr lang="en-US" altLang="ja-JP" i="1">
                        <a:solidFill>
                          <a:schemeClr val="tx1"/>
                        </a:solidFill>
                        <a:latin typeface="Cambria Math" panose="02040503050406030204" pitchFamily="18" charset="0"/>
                      </a:rPr>
                      <m:t>,</m:t>
                    </m:r>
                    <m:sSub>
                      <m:sSubPr>
                        <m:ctrlPr>
                          <a:rPr lang="en-US" altLang="ja-JP" i="1">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i="1">
                            <a:solidFill>
                              <a:schemeClr val="tx1"/>
                            </a:solidFill>
                            <a:latin typeface="Cambria Math" panose="02040503050406030204" pitchFamily="18" charset="0"/>
                          </a:rPr>
                          <m:t>𝑓</m:t>
                        </m:r>
                      </m:sub>
                    </m:sSub>
                    <m:r>
                      <a:rPr lang="en-US" altLang="ja-JP" i="1">
                        <a:solidFill>
                          <a:schemeClr val="tx1"/>
                        </a:solidFill>
                        <a:latin typeface="Cambria Math" panose="02040503050406030204" pitchFamily="18" charset="0"/>
                      </a:rPr>
                      <m:t>)</m:t>
                    </m:r>
                  </m:oMath>
                </a14:m>
                <a:endParaRPr lang="en-US" altLang="ja-JP" dirty="0"/>
              </a:p>
            </p:txBody>
          </p:sp>
        </mc:Choice>
        <mc:Fallback xmlns="">
          <p:sp>
            <p:nvSpPr>
              <p:cNvPr id="18" name="字幕 2">
                <a:extLst>
                  <a:ext uri="{FF2B5EF4-FFF2-40B4-BE49-F238E27FC236}">
                    <a16:creationId xmlns:a16="http://schemas.microsoft.com/office/drawing/2014/main" id="{AC0DF18F-A8FE-FAB0-74C6-C8AAD05592E3}"/>
                  </a:ext>
                </a:extLst>
              </p:cNvPr>
              <p:cNvSpPr txBox="1">
                <a:spLocks noRot="1" noChangeAspect="1" noMove="1" noResize="1" noEditPoints="1" noAdjustHandles="1" noChangeArrowheads="1" noChangeShapeType="1" noTextEdit="1"/>
              </p:cNvSpPr>
              <p:nvPr/>
            </p:nvSpPr>
            <p:spPr>
              <a:xfrm>
                <a:off x="5322764" y="2858295"/>
                <a:ext cx="2987128" cy="489351"/>
              </a:xfrm>
              <a:prstGeom prst="rect">
                <a:avLst/>
              </a:prstGeom>
              <a:blipFill>
                <a:blip r:embed="rId5"/>
                <a:stretch>
                  <a:fillRect l="-3390" t="-15385" b="-1794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FB2550EE-54EE-48DF-C8B0-84C490F4C5DC}"/>
                  </a:ext>
                </a:extLst>
              </p:cNvPr>
              <p:cNvSpPr txBox="1"/>
              <p:nvPr/>
            </p:nvSpPr>
            <p:spPr>
              <a:xfrm>
                <a:off x="8808149" y="3042637"/>
                <a:ext cx="3160320" cy="391582"/>
              </a:xfrm>
              <a:prstGeom prst="rect">
                <a:avLst/>
              </a:prstGeom>
              <a:noFill/>
            </p:spPr>
            <p:txBody>
              <a:bodyPr wrap="square">
                <a:spAutoFit/>
              </a:bodyPr>
              <a:lstStyle/>
              <a:p>
                <a:pPr algn="r"/>
                <a:r>
                  <a:rPr lang="ja-JP" altLang="en-US">
                    <a:solidFill>
                      <a:schemeClr val="tx1"/>
                    </a:solidFill>
                  </a:rPr>
                  <a:t>散乱後の電子の運動量</a:t>
                </a:r>
                <a:r>
                  <a:rPr lang="en-US" altLang="ja-JP" dirty="0">
                    <a:solidFill>
                      <a:schemeClr val="tx1"/>
                    </a:solidFill>
                  </a:rPr>
                  <a:t>…</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a14:m>
                <a:endParaRPr lang="ja-JP" altLang="en-US">
                  <a:solidFill>
                    <a:schemeClr val="tx1"/>
                  </a:solidFill>
                </a:endParaRPr>
              </a:p>
            </p:txBody>
          </p:sp>
        </mc:Choice>
        <mc:Fallback xmlns="">
          <p:sp>
            <p:nvSpPr>
              <p:cNvPr id="19" name="テキスト ボックス 18">
                <a:extLst>
                  <a:ext uri="{FF2B5EF4-FFF2-40B4-BE49-F238E27FC236}">
                    <a16:creationId xmlns:a16="http://schemas.microsoft.com/office/drawing/2014/main" id="{FB2550EE-54EE-48DF-C8B0-84C490F4C5DC}"/>
                  </a:ext>
                </a:extLst>
              </p:cNvPr>
              <p:cNvSpPr txBox="1">
                <a:spLocks noRot="1" noChangeAspect="1" noMove="1" noResize="1" noEditPoints="1" noAdjustHandles="1" noChangeArrowheads="1" noChangeShapeType="1" noTextEdit="1"/>
              </p:cNvSpPr>
              <p:nvPr/>
            </p:nvSpPr>
            <p:spPr>
              <a:xfrm>
                <a:off x="8808149" y="3042637"/>
                <a:ext cx="3160320" cy="391582"/>
              </a:xfrm>
              <a:prstGeom prst="rect">
                <a:avLst/>
              </a:prstGeom>
              <a:blipFill>
                <a:blip r:embed="rId6"/>
                <a:stretch>
                  <a:fillRect t="-6250" b="-187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1A7D927E-5FD3-B8A1-FE99-4E5F6EFACE8B}"/>
                  </a:ext>
                </a:extLst>
              </p:cNvPr>
              <p:cNvSpPr txBox="1"/>
              <p:nvPr/>
            </p:nvSpPr>
            <p:spPr>
              <a:xfrm>
                <a:off x="9238380" y="2750724"/>
                <a:ext cx="2730089" cy="369332"/>
              </a:xfrm>
              <a:prstGeom prst="rect">
                <a:avLst/>
              </a:prstGeom>
              <a:noFill/>
              <a:ln>
                <a:noFill/>
              </a:ln>
            </p:spPr>
            <p:txBody>
              <a:bodyPr wrap="square">
                <a:spAutoFit/>
              </a:bodyPr>
              <a:lstStyle/>
              <a:p>
                <a:pPr algn="r"/>
                <a:r>
                  <a:rPr lang="ja-JP" altLang="en-US">
                    <a:solidFill>
                      <a:schemeClr val="tx1"/>
                    </a:solidFill>
                  </a:rPr>
                  <a:t>入射電子の運動量</a:t>
                </a:r>
                <a:r>
                  <a:rPr lang="en-US" altLang="ja-JP" dirty="0">
                    <a:solidFill>
                      <a:schemeClr val="tx1"/>
                    </a:solidFill>
                  </a:rPr>
                  <a:t>… </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𝑖</m:t>
                        </m:r>
                      </m:sub>
                    </m:sSub>
                  </m:oMath>
                </a14:m>
                <a:endParaRPr lang="ja-JP" altLang="en-US">
                  <a:solidFill>
                    <a:schemeClr val="tx1"/>
                  </a:solidFill>
                </a:endParaRPr>
              </a:p>
            </p:txBody>
          </p:sp>
        </mc:Choice>
        <mc:Fallback xmlns="">
          <p:sp>
            <p:nvSpPr>
              <p:cNvPr id="20" name="テキスト ボックス 19">
                <a:extLst>
                  <a:ext uri="{FF2B5EF4-FFF2-40B4-BE49-F238E27FC236}">
                    <a16:creationId xmlns:a16="http://schemas.microsoft.com/office/drawing/2014/main" id="{1A7D927E-5FD3-B8A1-FE99-4E5F6EFACE8B}"/>
                  </a:ext>
                </a:extLst>
              </p:cNvPr>
              <p:cNvSpPr txBox="1">
                <a:spLocks noRot="1" noChangeAspect="1" noMove="1" noResize="1" noEditPoints="1" noAdjustHandles="1" noChangeArrowheads="1" noChangeShapeType="1" noTextEdit="1"/>
              </p:cNvSpPr>
              <p:nvPr/>
            </p:nvSpPr>
            <p:spPr>
              <a:xfrm>
                <a:off x="9238380" y="2750724"/>
                <a:ext cx="2730089" cy="369332"/>
              </a:xfrm>
              <a:prstGeom prst="rect">
                <a:avLst/>
              </a:prstGeom>
              <a:blipFill>
                <a:blip r:embed="rId7"/>
                <a:stretch>
                  <a:fillRect t="-6667" b="-26667"/>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D1099E1A-CF66-1CC6-7F0C-F361C837632C}"/>
                  </a:ext>
                </a:extLst>
              </p:cNvPr>
              <p:cNvSpPr txBox="1"/>
              <p:nvPr/>
            </p:nvSpPr>
            <p:spPr>
              <a:xfrm>
                <a:off x="9088634" y="3347646"/>
                <a:ext cx="2879835" cy="391582"/>
              </a:xfrm>
              <a:prstGeom prst="rect">
                <a:avLst/>
              </a:prstGeom>
              <a:noFill/>
            </p:spPr>
            <p:txBody>
              <a:bodyPr wrap="square">
                <a:spAutoFit/>
              </a:bodyPr>
              <a:lstStyle/>
              <a:p>
                <a:pPr algn="r"/>
                <a:r>
                  <a:rPr lang="ja-JP" altLang="en-US">
                    <a:solidFill>
                      <a:schemeClr val="tx1"/>
                    </a:solidFill>
                  </a:rPr>
                  <a:t>運動量移行</a:t>
                </a:r>
                <a:r>
                  <a:rPr lang="en-US" altLang="ja-JP" b="1" i="1" dirty="0">
                    <a:solidFill>
                      <a:schemeClr val="tx1"/>
                    </a:solidFill>
                  </a:rPr>
                  <a:t>…</a:t>
                </a:r>
                <a14:m>
                  <m:oMath xmlns:m="http://schemas.openxmlformats.org/officeDocument/2006/math">
                    <m:r>
                      <a:rPr lang="en-US" altLang="ja-JP" b="1" i="1" smtClean="0">
                        <a:solidFill>
                          <a:schemeClr val="tx1"/>
                        </a:solidFill>
                        <a:latin typeface="Cambria Math" panose="02040503050406030204" pitchFamily="18" charset="0"/>
                      </a:rPr>
                      <m:t>𝑲</m:t>
                    </m:r>
                    <m:r>
                      <a:rPr lang="en-US" altLang="ja-JP" b="1" i="1" smtClean="0">
                        <a:solidFill>
                          <a:schemeClr val="tx1"/>
                        </a:solidFill>
                        <a:latin typeface="Cambria Math" panose="02040503050406030204" pitchFamily="18" charset="0"/>
                      </a:rPr>
                      <m:t>=</m:t>
                    </m:r>
                    <m:sSub>
                      <m:sSubPr>
                        <m:ctrlPr>
                          <a:rPr lang="en-US" altLang="ja-JP" i="1">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i="1">
                            <a:solidFill>
                              <a:schemeClr val="tx1"/>
                            </a:solidFill>
                            <a:latin typeface="Cambria Math" panose="02040503050406030204" pitchFamily="18" charset="0"/>
                          </a:rPr>
                          <m:t>𝑓</m:t>
                        </m:r>
                      </m:sub>
                    </m:sSub>
                    <m:r>
                      <a:rPr lang="en-US" altLang="ja-JP" b="0" i="1" smtClean="0">
                        <a:solidFill>
                          <a:schemeClr val="tx1"/>
                        </a:solidFill>
                        <a:latin typeface="Cambria Math" panose="02040503050406030204" pitchFamily="18" charset="0"/>
                      </a:rPr>
                      <m:t>−</m:t>
                    </m:r>
                    <m:sSub>
                      <m:sSubPr>
                        <m:ctrlPr>
                          <a:rPr lang="en-US" altLang="ja-JP" i="1">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i="1">
                            <a:solidFill>
                              <a:schemeClr val="tx1"/>
                            </a:solidFill>
                            <a:latin typeface="Cambria Math" panose="02040503050406030204" pitchFamily="18" charset="0"/>
                          </a:rPr>
                          <m:t>𝑖</m:t>
                        </m:r>
                      </m:sub>
                    </m:sSub>
                  </m:oMath>
                </a14:m>
                <a:endParaRPr lang="ja-JP" altLang="en-US">
                  <a:solidFill>
                    <a:schemeClr val="tx1"/>
                  </a:solidFill>
                </a:endParaRPr>
              </a:p>
            </p:txBody>
          </p:sp>
        </mc:Choice>
        <mc:Fallback xmlns="">
          <p:sp>
            <p:nvSpPr>
              <p:cNvPr id="21" name="テキスト ボックス 20">
                <a:extLst>
                  <a:ext uri="{FF2B5EF4-FFF2-40B4-BE49-F238E27FC236}">
                    <a16:creationId xmlns:a16="http://schemas.microsoft.com/office/drawing/2014/main" id="{D1099E1A-CF66-1CC6-7F0C-F361C837632C}"/>
                  </a:ext>
                </a:extLst>
              </p:cNvPr>
              <p:cNvSpPr txBox="1">
                <a:spLocks noRot="1" noChangeAspect="1" noMove="1" noResize="1" noEditPoints="1" noAdjustHandles="1" noChangeArrowheads="1" noChangeShapeType="1" noTextEdit="1"/>
              </p:cNvSpPr>
              <p:nvPr/>
            </p:nvSpPr>
            <p:spPr>
              <a:xfrm>
                <a:off x="9088634" y="3347646"/>
                <a:ext cx="2879835" cy="391582"/>
              </a:xfrm>
              <a:prstGeom prst="rect">
                <a:avLst/>
              </a:prstGeom>
              <a:blipFill>
                <a:blip r:embed="rId8"/>
                <a:stretch>
                  <a:fillRect t="-6250" b="-1875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2" name="字幕 2">
                <a:extLst>
                  <a:ext uri="{FF2B5EF4-FFF2-40B4-BE49-F238E27FC236}">
                    <a16:creationId xmlns:a16="http://schemas.microsoft.com/office/drawing/2014/main" id="{BD5A0ABA-FCE8-7B75-2A74-2086564CBF22}"/>
                  </a:ext>
                </a:extLst>
              </p:cNvPr>
              <p:cNvSpPr txBox="1">
                <a:spLocks/>
              </p:cNvSpPr>
              <p:nvPr/>
            </p:nvSpPr>
            <p:spPr>
              <a:xfrm>
                <a:off x="5291926" y="5309410"/>
                <a:ext cx="6645705" cy="4861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14:m>
                  <m:oMath xmlns:m="http://schemas.openxmlformats.org/officeDocument/2006/math">
                    <m:sSub>
                      <m:sSubPr>
                        <m:ctrlPr>
                          <a:rPr lang="en-US" altLang="ja-JP" sz="2000" i="1" smtClean="0">
                            <a:latin typeface="Cambria Math" panose="02040503050406030204" pitchFamily="18" charset="0"/>
                          </a:rPr>
                        </m:ctrlPr>
                      </m:sSubPr>
                      <m:e>
                        <m:r>
                          <a:rPr lang="en-US" altLang="ja-JP" sz="2000" b="1" i="1" smtClean="0">
                            <a:latin typeface="Cambria Math" panose="02040503050406030204" pitchFamily="18" charset="0"/>
                          </a:rPr>
                          <m:t>𝒖</m:t>
                        </m:r>
                      </m:e>
                      <m:sub>
                        <m:r>
                          <a:rPr lang="en-US" altLang="ja-JP" sz="2000" i="1">
                            <a:latin typeface="Cambria Math" panose="02040503050406030204" pitchFamily="18" charset="0"/>
                          </a:rPr>
                          <m:t>𝑖</m:t>
                        </m:r>
                      </m:sub>
                    </m:sSub>
                  </m:oMath>
                </a14:m>
                <a:r>
                  <a:rPr lang="ja-JP" altLang="en-US" sz="2000"/>
                  <a:t>で入射した電子が</a:t>
                </a:r>
                <a14:m>
                  <m:oMath xmlns:m="http://schemas.openxmlformats.org/officeDocument/2006/math">
                    <m:sSub>
                      <m:sSubPr>
                        <m:ctrlPr>
                          <a:rPr lang="en-US" altLang="ja-JP" sz="2000" i="1">
                            <a:latin typeface="Cambria Math" panose="02040503050406030204" pitchFamily="18" charset="0"/>
                          </a:rPr>
                        </m:ctrlPr>
                      </m:sSubPr>
                      <m:e>
                        <m:r>
                          <a:rPr lang="en-US" altLang="ja-JP" sz="2000" b="1" i="1" smtClean="0">
                            <a:latin typeface="Cambria Math" panose="02040503050406030204" pitchFamily="18" charset="0"/>
                          </a:rPr>
                          <m:t>𝒖</m:t>
                        </m:r>
                      </m:e>
                      <m:sub>
                        <m:r>
                          <a:rPr lang="en-US" altLang="ja-JP" sz="2000" i="1">
                            <a:latin typeface="Cambria Math" panose="02040503050406030204" pitchFamily="18" charset="0"/>
                          </a:rPr>
                          <m:t>𝑓</m:t>
                        </m:r>
                      </m:sub>
                    </m:sSub>
                  </m:oMath>
                </a14:m>
                <a:r>
                  <a:rPr lang="ja-JP" altLang="en-US" sz="2000"/>
                  <a:t>方向にどのくらい散乱するか。</a:t>
                </a:r>
                <a:endParaRPr lang="en-US" altLang="ja-JP" sz="2000" dirty="0"/>
              </a:p>
            </p:txBody>
          </p:sp>
        </mc:Choice>
        <mc:Fallback xmlns="">
          <p:sp>
            <p:nvSpPr>
              <p:cNvPr id="22" name="字幕 2">
                <a:extLst>
                  <a:ext uri="{FF2B5EF4-FFF2-40B4-BE49-F238E27FC236}">
                    <a16:creationId xmlns:a16="http://schemas.microsoft.com/office/drawing/2014/main" id="{BD5A0ABA-FCE8-7B75-2A74-2086564CBF22}"/>
                  </a:ext>
                </a:extLst>
              </p:cNvPr>
              <p:cNvSpPr txBox="1">
                <a:spLocks noRot="1" noChangeAspect="1" noMove="1" noResize="1" noEditPoints="1" noAdjustHandles="1" noChangeArrowheads="1" noChangeShapeType="1" noTextEdit="1"/>
              </p:cNvSpPr>
              <p:nvPr/>
            </p:nvSpPr>
            <p:spPr>
              <a:xfrm>
                <a:off x="5291926" y="5309410"/>
                <a:ext cx="6645705" cy="486178"/>
              </a:xfrm>
              <a:prstGeom prst="rect">
                <a:avLst/>
              </a:prstGeom>
              <a:blipFill>
                <a:blip r:embed="rId9"/>
                <a:stretch>
                  <a:fillRect t="-1025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字幕 2">
                <a:extLst>
                  <a:ext uri="{FF2B5EF4-FFF2-40B4-BE49-F238E27FC236}">
                    <a16:creationId xmlns:a16="http://schemas.microsoft.com/office/drawing/2014/main" id="{1E7241F2-1EFE-9169-7DED-D60F1AD55A95}"/>
                  </a:ext>
                </a:extLst>
              </p:cNvPr>
              <p:cNvSpPr txBox="1">
                <a:spLocks/>
              </p:cNvSpPr>
              <p:nvPr/>
            </p:nvSpPr>
            <p:spPr>
              <a:xfrm>
                <a:off x="10053998" y="3704766"/>
                <a:ext cx="1914471" cy="5037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a:solidFill>
                      <a:schemeClr val="tx1"/>
                    </a:solidFill>
                    <a:effectLst/>
                    <a:latin typeface="MS"/>
                  </a:rPr>
                  <a:t>散乱振幅</a:t>
                </a:r>
                <a:r>
                  <a:rPr lang="en-US" altLang="ja-JP" sz="1800" dirty="0"/>
                  <a:t>…</a:t>
                </a:r>
                <a14:m>
                  <m:oMath xmlns:m="http://schemas.openxmlformats.org/officeDocument/2006/math">
                    <m:r>
                      <a:rPr lang="en-US" altLang="ja-JP" sz="1800" i="1" smtClean="0">
                        <a:solidFill>
                          <a:schemeClr val="tx1"/>
                        </a:solidFill>
                        <a:latin typeface="Cambria Math" panose="02040503050406030204" pitchFamily="18" charset="0"/>
                      </a:rPr>
                      <m:t>𝐹</m:t>
                    </m:r>
                    <m:d>
                      <m:dPr>
                        <m:ctrlPr>
                          <a:rPr lang="en-US" altLang="ja-JP" sz="1800" i="1">
                            <a:latin typeface="Cambria Math" panose="02040503050406030204" pitchFamily="18" charset="0"/>
                          </a:rPr>
                        </m:ctrlPr>
                      </m:dPr>
                      <m:e>
                        <m:r>
                          <a:rPr lang="en-US" altLang="ja-JP" sz="1800" b="1" i="1">
                            <a:latin typeface="Cambria Math" panose="02040503050406030204" pitchFamily="18" charset="0"/>
                          </a:rPr>
                          <m:t>𝑲</m:t>
                        </m:r>
                      </m:e>
                    </m:d>
                  </m:oMath>
                </a14:m>
                <a:endParaRPr lang="ja-JP" altLang="en-US" sz="1800">
                  <a:solidFill>
                    <a:schemeClr val="tx1"/>
                  </a:solidFill>
                </a:endParaRPr>
              </a:p>
            </p:txBody>
          </p:sp>
        </mc:Choice>
        <mc:Fallback xmlns="">
          <p:sp>
            <p:nvSpPr>
              <p:cNvPr id="27" name="字幕 2">
                <a:extLst>
                  <a:ext uri="{FF2B5EF4-FFF2-40B4-BE49-F238E27FC236}">
                    <a16:creationId xmlns:a16="http://schemas.microsoft.com/office/drawing/2014/main" id="{1E7241F2-1EFE-9169-7DED-D60F1AD55A95}"/>
                  </a:ext>
                </a:extLst>
              </p:cNvPr>
              <p:cNvSpPr txBox="1">
                <a:spLocks noRot="1" noChangeAspect="1" noMove="1" noResize="1" noEditPoints="1" noAdjustHandles="1" noChangeArrowheads="1" noChangeShapeType="1" noTextEdit="1"/>
              </p:cNvSpPr>
              <p:nvPr/>
            </p:nvSpPr>
            <p:spPr>
              <a:xfrm>
                <a:off x="10053998" y="3704766"/>
                <a:ext cx="1914471" cy="503792"/>
              </a:xfrm>
              <a:prstGeom prst="rect">
                <a:avLst/>
              </a:prstGeom>
              <a:blipFill>
                <a:blip r:embed="rId10"/>
                <a:stretch>
                  <a:fillRect l="-2632" t="-975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F3092D6C-F17E-9979-FF43-964A7110C25F}"/>
                  </a:ext>
                </a:extLst>
              </p:cNvPr>
              <p:cNvSpPr txBox="1"/>
              <p:nvPr/>
            </p:nvSpPr>
            <p:spPr>
              <a:xfrm>
                <a:off x="2511552" y="3991094"/>
                <a:ext cx="438912" cy="369332"/>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1800" i="1" smtClean="0">
                              <a:ln>
                                <a:noFill/>
                              </a:ln>
                              <a:latin typeface="Cambria Math" panose="02040503050406030204" pitchFamily="18" charset="0"/>
                            </a:rPr>
                          </m:ctrlPr>
                        </m:sSubPr>
                        <m:e>
                          <m:r>
                            <a:rPr lang="en-US" altLang="ja-JP" sz="1800" b="1" i="1" smtClean="0">
                              <a:ln>
                                <a:noFill/>
                              </a:ln>
                              <a:latin typeface="Cambria Math" panose="02040503050406030204" pitchFamily="18" charset="0"/>
                            </a:rPr>
                            <m:t>𝒖</m:t>
                          </m:r>
                        </m:e>
                        <m:sub>
                          <m:r>
                            <a:rPr lang="en-US" altLang="ja-JP" sz="1800" i="1">
                              <a:ln>
                                <a:noFill/>
                              </a:ln>
                              <a:latin typeface="Cambria Math" panose="02040503050406030204" pitchFamily="18" charset="0"/>
                            </a:rPr>
                            <m:t>𝑖</m:t>
                          </m:r>
                        </m:sub>
                      </m:sSub>
                    </m:oMath>
                  </m:oMathPara>
                </a14:m>
                <a:endParaRPr lang="ja-JP" altLang="en-US">
                  <a:ln>
                    <a:noFill/>
                  </a:ln>
                </a:endParaRPr>
              </a:p>
            </p:txBody>
          </p:sp>
        </mc:Choice>
        <mc:Fallback xmlns="">
          <p:sp>
            <p:nvSpPr>
              <p:cNvPr id="5" name="テキスト ボックス 4">
                <a:extLst>
                  <a:ext uri="{FF2B5EF4-FFF2-40B4-BE49-F238E27FC236}">
                    <a16:creationId xmlns:a16="http://schemas.microsoft.com/office/drawing/2014/main" id="{F3092D6C-F17E-9979-FF43-964A7110C25F}"/>
                  </a:ext>
                </a:extLst>
              </p:cNvPr>
              <p:cNvSpPr txBox="1">
                <a:spLocks noRot="1" noChangeAspect="1" noMove="1" noResize="1" noEditPoints="1" noAdjustHandles="1" noChangeArrowheads="1" noChangeShapeType="1" noTextEdit="1"/>
              </p:cNvSpPr>
              <p:nvPr/>
            </p:nvSpPr>
            <p:spPr>
              <a:xfrm>
                <a:off x="2511552" y="3991094"/>
                <a:ext cx="438912" cy="369332"/>
              </a:xfrm>
              <a:prstGeom prst="rect">
                <a:avLst/>
              </a:prstGeom>
              <a:blipFill>
                <a:blip r:embed="rId11"/>
                <a:stretch>
                  <a:fillRect/>
                </a:stretch>
              </a:blipFill>
            </p:spPr>
            <p:txBody>
              <a:bodyPr/>
              <a:lstStyle/>
              <a:p>
                <a:r>
                  <a:rPr lang="ja-JP" altLang="en-US">
                    <a:noFill/>
                  </a:rPr>
                  <a:t> </a:t>
                </a:r>
              </a:p>
            </p:txBody>
          </p:sp>
        </mc:Fallback>
      </mc:AlternateContent>
      <p:sp>
        <p:nvSpPr>
          <p:cNvPr id="6" name="テキスト ボックス 5">
            <a:extLst>
              <a:ext uri="{FF2B5EF4-FFF2-40B4-BE49-F238E27FC236}">
                <a16:creationId xmlns:a16="http://schemas.microsoft.com/office/drawing/2014/main" id="{D3BF60D5-30EB-E1B0-C942-7B158AA64C23}"/>
              </a:ext>
            </a:extLst>
          </p:cNvPr>
          <p:cNvSpPr txBox="1"/>
          <p:nvPr/>
        </p:nvSpPr>
        <p:spPr>
          <a:xfrm>
            <a:off x="2901696" y="3206496"/>
            <a:ext cx="280416" cy="231648"/>
          </a:xfrm>
          <a:prstGeom prst="rect">
            <a:avLst/>
          </a:prstGeom>
          <a:solidFill>
            <a:schemeClr val="bg1"/>
          </a:solidFill>
        </p:spPr>
        <p:txBody>
          <a:bodyPr wrap="square">
            <a:spAutoFit/>
          </a:bodyPr>
          <a:lstStyle/>
          <a:p>
            <a:endParaRPr lang="ja-JP" altLang="en-US" sz="1600">
              <a:ln>
                <a:noFill/>
              </a:ln>
            </a:endParaRPr>
          </a:p>
        </p:txBody>
      </p:sp>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49A9F9A0-D50A-8F3D-E77D-8C42EFDF2144}"/>
                  </a:ext>
                </a:extLst>
              </p:cNvPr>
              <p:cNvSpPr txBox="1"/>
              <p:nvPr/>
            </p:nvSpPr>
            <p:spPr>
              <a:xfrm>
                <a:off x="2828544" y="3108959"/>
                <a:ext cx="402336" cy="3915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m:oMathPara>
                </a14:m>
                <a:endParaRPr lang="ja-JP" altLang="en-US"/>
              </a:p>
            </p:txBody>
          </p:sp>
        </mc:Choice>
        <mc:Fallback xmlns="">
          <p:sp>
            <p:nvSpPr>
              <p:cNvPr id="8" name="テキスト ボックス 7">
                <a:extLst>
                  <a:ext uri="{FF2B5EF4-FFF2-40B4-BE49-F238E27FC236}">
                    <a16:creationId xmlns:a16="http://schemas.microsoft.com/office/drawing/2014/main" id="{49A9F9A0-D50A-8F3D-E77D-8C42EFDF2144}"/>
                  </a:ext>
                </a:extLst>
              </p:cNvPr>
              <p:cNvSpPr txBox="1">
                <a:spLocks noRot="1" noChangeAspect="1" noMove="1" noResize="1" noEditPoints="1" noAdjustHandles="1" noChangeArrowheads="1" noChangeShapeType="1" noTextEdit="1"/>
              </p:cNvSpPr>
              <p:nvPr/>
            </p:nvSpPr>
            <p:spPr>
              <a:xfrm>
                <a:off x="2828544" y="3108959"/>
                <a:ext cx="402336" cy="391582"/>
              </a:xfrm>
              <a:prstGeom prst="rect">
                <a:avLst/>
              </a:prstGeom>
              <a:blipFill>
                <a:blip r:embed="rId12"/>
                <a:stretch>
                  <a:fillRect b="-9375"/>
                </a:stretch>
              </a:blipFill>
            </p:spPr>
            <p:txBody>
              <a:bodyPr/>
              <a:lstStyle/>
              <a:p>
                <a:r>
                  <a:rPr lang="ja-JP" altLang="en-US">
                    <a:noFill/>
                  </a:rPr>
                  <a:t> </a:t>
                </a:r>
              </a:p>
            </p:txBody>
          </p:sp>
        </mc:Fallback>
      </mc:AlternateContent>
      <p:sp>
        <p:nvSpPr>
          <p:cNvPr id="10" name="正方形/長方形 9">
            <a:extLst>
              <a:ext uri="{FF2B5EF4-FFF2-40B4-BE49-F238E27FC236}">
                <a16:creationId xmlns:a16="http://schemas.microsoft.com/office/drawing/2014/main" id="{C798F77F-6157-A4A0-6C0F-2A716A1DAAD4}"/>
              </a:ext>
            </a:extLst>
          </p:cNvPr>
          <p:cNvSpPr/>
          <p:nvPr/>
        </p:nvSpPr>
        <p:spPr>
          <a:xfrm>
            <a:off x="5271246" y="1054104"/>
            <a:ext cx="6798833" cy="116914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dirty="0"/>
          </a:p>
        </p:txBody>
      </p: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24A47AA6-6C5F-F053-6B57-312342C90A7B}"/>
                  </a:ext>
                </a:extLst>
              </p:cNvPr>
              <p:cNvSpPr txBox="1"/>
              <p:nvPr/>
            </p:nvSpPr>
            <p:spPr>
              <a:xfrm>
                <a:off x="5708530" y="1671958"/>
                <a:ext cx="308225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i="1" smtClean="0">
                          <a:latin typeface="Cambria Math" panose="02040503050406030204" pitchFamily="18" charset="0"/>
                        </a:rPr>
                        <m:t>𝑆</m:t>
                      </m:r>
                      <m:d>
                        <m:dPr>
                          <m:ctrlPr>
                            <a:rPr kumimoji="1" lang="en-US" altLang="ja-JP" sz="2400" i="1">
                              <a:latin typeface="Cambria Math" panose="02040503050406030204" pitchFamily="18" charset="0"/>
                            </a:rPr>
                          </m:ctrlPr>
                        </m:dPr>
                        <m:e>
                          <m:r>
                            <a:rPr kumimoji="1" lang="en-US" altLang="ja-JP" sz="2400" i="1">
                              <a:latin typeface="Cambria Math" panose="02040503050406030204" pitchFamily="18" charset="0"/>
                            </a:rPr>
                            <m:t>𝑝</m:t>
                          </m:r>
                        </m:e>
                      </m:d>
                      <m:r>
                        <a:rPr kumimoji="1" lang="en-US" altLang="ja-JP" sz="2400" i="1">
                          <a:latin typeface="Cambria Math" panose="02040503050406030204" pitchFamily="18" charset="0"/>
                        </a:rPr>
                        <m:t>=</m:t>
                      </m:r>
                      <m:r>
                        <a:rPr lang="en-US" altLang="ja-JP" sz="2400" i="1">
                          <a:latin typeface="Cambria Math" panose="02040503050406030204" pitchFamily="18" charset="0"/>
                          <a:ea typeface="Cambria Math" panose="02040503050406030204" pitchFamily="18" charset="0"/>
                        </a:rPr>
                        <m:t>𝜎</m:t>
                      </m:r>
                      <m:d>
                        <m:dPr>
                          <m:ctrlPr>
                            <a:rPr lang="en-US" altLang="ja-JP" sz="2400" i="1">
                              <a:latin typeface="Cambria Math" panose="02040503050406030204" pitchFamily="18" charset="0"/>
                              <a:ea typeface="Cambria Math" panose="02040503050406030204" pitchFamily="18" charset="0"/>
                            </a:rPr>
                          </m:ctrlPr>
                        </m:dPr>
                        <m:e>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𝑝</m:t>
                              </m:r>
                            </m:e>
                            <m:sub>
                              <m:r>
                                <a:rPr lang="en-US" altLang="ja-JP" sz="2400" i="1">
                                  <a:latin typeface="Cambria Math" panose="02040503050406030204" pitchFamily="18" charset="0"/>
                                  <a:ea typeface="Cambria Math" panose="02040503050406030204" pitchFamily="18" charset="0"/>
                                </a:rPr>
                                <m:t>𝑟</m:t>
                              </m:r>
                            </m:sub>
                          </m:sSub>
                          <m:r>
                            <a:rPr lang="en-US" altLang="ja-JP" sz="2400" i="1">
                              <a:latin typeface="Cambria Math" panose="02040503050406030204" pitchFamily="18" charset="0"/>
                              <a:ea typeface="Cambria Math" panose="02040503050406030204" pitchFamily="18" charset="0"/>
                            </a:rPr>
                            <m:t>,</m:t>
                          </m:r>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𝜃</m:t>
                              </m:r>
                            </m:e>
                            <m:sub>
                              <m:r>
                                <a:rPr lang="en-US" altLang="ja-JP" sz="2400" i="1">
                                  <a:latin typeface="Cambria Math" panose="02040503050406030204" pitchFamily="18" charset="0"/>
                                  <a:ea typeface="Cambria Math" panose="02040503050406030204" pitchFamily="18" charset="0"/>
                                </a:rPr>
                                <m:t>𝑟</m:t>
                              </m:r>
                            </m:sub>
                          </m:sSub>
                        </m:e>
                      </m:d>
                      <m:r>
                        <a:rPr kumimoji="1" lang="en-US" altLang="ja-JP" sz="2400" i="1">
                          <a:latin typeface="Cambria Math" panose="02040503050406030204" pitchFamily="18" charset="0"/>
                          <a:ea typeface="Cambria Math" panose="02040503050406030204" pitchFamily="18" charset="0"/>
                        </a:rPr>
                        <m:t>𝑊</m:t>
                      </m:r>
                      <m:r>
                        <a:rPr kumimoji="1" lang="en-US" altLang="ja-JP" sz="2400" i="1">
                          <a:latin typeface="Cambria Math" panose="02040503050406030204" pitchFamily="18" charset="0"/>
                          <a:ea typeface="Cambria Math" panose="02040503050406030204" pitchFamily="18" charset="0"/>
                        </a:rPr>
                        <m:t>(</m:t>
                      </m:r>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𝑝</m:t>
                          </m:r>
                        </m:e>
                        <m:sub>
                          <m:r>
                            <a:rPr kumimoji="1" lang="en-US" altLang="ja-JP" sz="2400" i="1">
                              <a:latin typeface="Cambria Math" panose="02040503050406030204" pitchFamily="18" charset="0"/>
                              <a:ea typeface="Cambria Math" panose="02040503050406030204" pitchFamily="18" charset="0"/>
                            </a:rPr>
                            <m:t>𝑟</m:t>
                          </m:r>
                        </m:sub>
                      </m:sSub>
                      <m:r>
                        <a:rPr kumimoji="1" lang="en-US" altLang="ja-JP" sz="2400" i="1">
                          <a:latin typeface="Cambria Math" panose="02040503050406030204" pitchFamily="18" charset="0"/>
                          <a:ea typeface="Cambria Math" panose="02040503050406030204" pitchFamily="18" charset="0"/>
                        </a:rPr>
                        <m:t>)</m:t>
                      </m:r>
                    </m:oMath>
                  </m:oMathPara>
                </a14:m>
                <a:endParaRPr kumimoji="1" lang="ja-JP" altLang="en-US" sz="2400"/>
              </a:p>
            </p:txBody>
          </p:sp>
        </mc:Choice>
        <mc:Fallback xmlns="">
          <p:sp>
            <p:nvSpPr>
              <p:cNvPr id="12" name="テキスト ボックス 11">
                <a:extLst>
                  <a:ext uri="{FF2B5EF4-FFF2-40B4-BE49-F238E27FC236}">
                    <a16:creationId xmlns:a16="http://schemas.microsoft.com/office/drawing/2014/main" id="{24A47AA6-6C5F-F053-6B57-312342C90A7B}"/>
                  </a:ext>
                </a:extLst>
              </p:cNvPr>
              <p:cNvSpPr txBox="1">
                <a:spLocks noRot="1" noChangeAspect="1" noMove="1" noResize="1" noEditPoints="1" noAdjustHandles="1" noChangeArrowheads="1" noChangeShapeType="1" noTextEdit="1"/>
              </p:cNvSpPr>
              <p:nvPr/>
            </p:nvSpPr>
            <p:spPr>
              <a:xfrm>
                <a:off x="5708530" y="1671958"/>
                <a:ext cx="3082254" cy="369332"/>
              </a:xfrm>
              <a:prstGeom prst="rect">
                <a:avLst/>
              </a:prstGeom>
              <a:blipFill>
                <a:blip r:embed="rId13"/>
                <a:stretch>
                  <a:fillRect l="-1639" r="-2869" b="-3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7157BAD2-B889-8A23-D022-4B0E5BAFA21C}"/>
                  </a:ext>
                </a:extLst>
              </p:cNvPr>
              <p:cNvSpPr txBox="1"/>
              <p:nvPr/>
            </p:nvSpPr>
            <p:spPr>
              <a:xfrm>
                <a:off x="5334286" y="1085660"/>
                <a:ext cx="3938089" cy="400110"/>
              </a:xfrm>
              <a:prstGeom prst="rect">
                <a:avLst/>
              </a:prstGeom>
              <a:noFill/>
            </p:spPr>
            <p:txBody>
              <a:bodyPr wrap="square" rtlCol="0">
                <a:spAutoFit/>
              </a:bodyPr>
              <a:lstStyle/>
              <a:p>
                <a:r>
                  <a:rPr kumimoji="1" lang="en-US" altLang="ja-JP" sz="2000" dirty="0">
                    <a:latin typeface="MS Mincho" panose="02020609040205080304" pitchFamily="49" charset="-128"/>
                    <a:ea typeface="MS Mincho" panose="02020609040205080304" pitchFamily="49" charset="-128"/>
                  </a:rPr>
                  <a:t>Caustic</a:t>
                </a:r>
                <a:r>
                  <a:rPr kumimoji="1" lang="ja-JP" altLang="en-US" sz="2000">
                    <a:latin typeface="MS Mincho" panose="02020609040205080304" pitchFamily="49" charset="-128"/>
                    <a:ea typeface="MS Mincho" panose="02020609040205080304" pitchFamily="49" charset="-128"/>
                  </a:rPr>
                  <a:t>上の光電子運動量</a:t>
                </a:r>
                <a:r>
                  <a:rPr kumimoji="1" lang="en-US" altLang="ja-JP" sz="2000" dirty="0">
                    <a:latin typeface="MS Mincho" panose="02020609040205080304" pitchFamily="49" charset="-128"/>
                    <a:ea typeface="MS Mincho" panose="02020609040205080304" pitchFamily="49" charset="-128"/>
                  </a:rPr>
                  <a:t>:</a:t>
                </a:r>
                <a14:m>
                  <m:oMath xmlns:m="http://schemas.openxmlformats.org/officeDocument/2006/math">
                    <m:r>
                      <a:rPr kumimoji="1" lang="en-US" altLang="ja-JP" sz="2000" i="1">
                        <a:latin typeface="Cambria Math" panose="02040503050406030204" pitchFamily="18" charset="0"/>
                      </a:rPr>
                      <m:t>𝑆</m:t>
                    </m:r>
                    <m:d>
                      <m:dPr>
                        <m:ctrlPr>
                          <a:rPr kumimoji="1" lang="en-US" altLang="ja-JP" sz="2000" i="1">
                            <a:latin typeface="Cambria Math" panose="02040503050406030204" pitchFamily="18" charset="0"/>
                          </a:rPr>
                        </m:ctrlPr>
                      </m:dPr>
                      <m:e>
                        <m:r>
                          <a:rPr kumimoji="1" lang="en-US" altLang="ja-JP" sz="2000" i="1">
                            <a:latin typeface="Cambria Math" panose="02040503050406030204" pitchFamily="18" charset="0"/>
                          </a:rPr>
                          <m:t>𝑝</m:t>
                        </m:r>
                      </m:e>
                    </m:d>
                  </m:oMath>
                </a14:m>
                <a:endParaRPr kumimoji="1" lang="en" altLang="ja-JP" sz="2000" dirty="0">
                  <a:latin typeface="MS Mincho" panose="02020609040205080304" pitchFamily="49" charset="-128"/>
                  <a:ea typeface="MS Mincho" panose="02020609040205080304" pitchFamily="49" charset="-128"/>
                </a:endParaRPr>
              </a:p>
            </p:txBody>
          </p:sp>
        </mc:Choice>
        <mc:Fallback xmlns="">
          <p:sp>
            <p:nvSpPr>
              <p:cNvPr id="14" name="テキスト ボックス 13">
                <a:extLst>
                  <a:ext uri="{FF2B5EF4-FFF2-40B4-BE49-F238E27FC236}">
                    <a16:creationId xmlns:a16="http://schemas.microsoft.com/office/drawing/2014/main" id="{7157BAD2-B889-8A23-D022-4B0E5BAFA21C}"/>
                  </a:ext>
                </a:extLst>
              </p:cNvPr>
              <p:cNvSpPr txBox="1">
                <a:spLocks noRot="1" noChangeAspect="1" noMove="1" noResize="1" noEditPoints="1" noAdjustHandles="1" noChangeArrowheads="1" noChangeShapeType="1" noTextEdit="1"/>
              </p:cNvSpPr>
              <p:nvPr/>
            </p:nvSpPr>
            <p:spPr>
              <a:xfrm>
                <a:off x="5334286" y="1085660"/>
                <a:ext cx="3938089" cy="400110"/>
              </a:xfrm>
              <a:prstGeom prst="rect">
                <a:avLst/>
              </a:prstGeom>
              <a:blipFill>
                <a:blip r:embed="rId14"/>
                <a:stretch>
                  <a:fillRect l="-1608" t="-9091" b="-2121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98579D62-2FC5-7D7A-88AF-0E96CE18A385}"/>
                  </a:ext>
                </a:extLst>
              </p:cNvPr>
              <p:cNvSpPr txBox="1"/>
              <p:nvPr/>
            </p:nvSpPr>
            <p:spPr>
              <a:xfrm>
                <a:off x="10737430" y="1948534"/>
                <a:ext cx="1296997" cy="276999"/>
              </a:xfrm>
              <a:prstGeom prst="rect">
                <a:avLst/>
              </a:prstGeom>
              <a:noFill/>
            </p:spPr>
            <p:txBody>
              <a:bodyPr wrap="square" lIns="0" tIns="0" rIns="0" bIns="0" rtlCol="0">
                <a:spAutoFit/>
              </a:bodyPr>
              <a:lstStyle/>
              <a:p>
                <a:r>
                  <a:rPr kumimoji="1" lang="ja-JP" altLang="en-US"/>
                  <a:t>散乱角</a:t>
                </a:r>
                <a:r>
                  <a:rPr lang="en-US" altLang="ja-JP" dirty="0">
                    <a:solidFill>
                      <a:schemeClr val="tx1"/>
                    </a:solidFill>
                  </a:rPr>
                  <a:t>… </a:t>
                </a:r>
                <a14:m>
                  <m:oMath xmlns:m="http://schemas.openxmlformats.org/officeDocument/2006/math">
                    <m:sSub>
                      <m:sSubPr>
                        <m:ctrlPr>
                          <a:rPr kumimoji="1" lang="en-US" altLang="ja-JP" i="1" smtClean="0">
                            <a:latin typeface="Cambria Math" panose="02040503050406030204" pitchFamily="18" charset="0"/>
                            <a:ea typeface="Cambria Math" panose="02040503050406030204" pitchFamily="18" charset="0"/>
                          </a:rPr>
                        </m:ctrlPr>
                      </m:sSubPr>
                      <m:e>
                        <m:r>
                          <a:rPr kumimoji="1" lang="en-US" altLang="ja-JP" i="1">
                            <a:latin typeface="Cambria Math" panose="02040503050406030204" pitchFamily="18" charset="0"/>
                            <a:ea typeface="Cambria Math" panose="02040503050406030204" pitchFamily="18" charset="0"/>
                          </a:rPr>
                          <m:t>𝜃</m:t>
                        </m:r>
                      </m:e>
                      <m:sub>
                        <m:r>
                          <a:rPr kumimoji="1" lang="en-US" altLang="ja-JP" i="1">
                            <a:latin typeface="Cambria Math" panose="02040503050406030204" pitchFamily="18" charset="0"/>
                            <a:ea typeface="Cambria Math" panose="02040503050406030204" pitchFamily="18" charset="0"/>
                          </a:rPr>
                          <m:t>𝑟</m:t>
                        </m:r>
                      </m:sub>
                    </m:sSub>
                  </m:oMath>
                </a14:m>
                <a:endParaRPr kumimoji="1" lang="en-US" altLang="ja-JP" dirty="0"/>
              </a:p>
            </p:txBody>
          </p:sp>
        </mc:Choice>
        <mc:Fallback xmlns="">
          <p:sp>
            <p:nvSpPr>
              <p:cNvPr id="15" name="テキスト ボックス 14">
                <a:extLst>
                  <a:ext uri="{FF2B5EF4-FFF2-40B4-BE49-F238E27FC236}">
                    <a16:creationId xmlns:a16="http://schemas.microsoft.com/office/drawing/2014/main" id="{98579D62-2FC5-7D7A-88AF-0E96CE18A385}"/>
                  </a:ext>
                </a:extLst>
              </p:cNvPr>
              <p:cNvSpPr txBox="1">
                <a:spLocks noRot="1" noChangeAspect="1" noMove="1" noResize="1" noEditPoints="1" noAdjustHandles="1" noChangeArrowheads="1" noChangeShapeType="1" noTextEdit="1"/>
              </p:cNvSpPr>
              <p:nvPr/>
            </p:nvSpPr>
            <p:spPr>
              <a:xfrm>
                <a:off x="10737430" y="1948534"/>
                <a:ext cx="1296997" cy="276999"/>
              </a:xfrm>
              <a:prstGeom prst="rect">
                <a:avLst/>
              </a:prstGeom>
              <a:blipFill>
                <a:blip r:embed="rId15"/>
                <a:stretch>
                  <a:fillRect l="-10680" t="-26087" b="-478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38E9B879-27D6-FF3D-B3E8-CCC0BAC0EE1E}"/>
                  </a:ext>
                </a:extLst>
              </p:cNvPr>
              <p:cNvSpPr txBox="1"/>
              <p:nvPr/>
            </p:nvSpPr>
            <p:spPr>
              <a:xfrm>
                <a:off x="9633301" y="1226187"/>
                <a:ext cx="2302667" cy="285621"/>
              </a:xfrm>
              <a:prstGeom prst="rect">
                <a:avLst/>
              </a:prstGeom>
              <a:noFill/>
            </p:spPr>
            <p:txBody>
              <a:bodyPr wrap="square" lIns="0" tIns="0" rIns="0" bIns="0" rtlCol="0">
                <a:spAutoFit/>
              </a:bodyPr>
              <a:lstStyle/>
              <a:p>
                <a:r>
                  <a:rPr kumimoji="1" lang="ja-JP" altLang="en-US"/>
                  <a:t>観測される運動量</a:t>
                </a:r>
                <a:r>
                  <a:rPr lang="en-US" altLang="ja-JP" dirty="0">
                    <a:solidFill>
                      <a:schemeClr val="tx1"/>
                    </a:solidFill>
                  </a:rPr>
                  <a:t>…</a:t>
                </a:r>
                <a:r>
                  <a:rPr kumimoji="1" lang="en-US" altLang="ja-JP" dirty="0"/>
                  <a:t> </a:t>
                </a:r>
                <a14:m>
                  <m:oMath xmlns:m="http://schemas.openxmlformats.org/officeDocument/2006/math">
                    <m:r>
                      <a:rPr kumimoji="1" lang="en-US" altLang="ja-JP" i="1">
                        <a:latin typeface="Cambria Math" panose="02040503050406030204" pitchFamily="18" charset="0"/>
                      </a:rPr>
                      <m:t>𝑝</m:t>
                    </m:r>
                  </m:oMath>
                </a14:m>
                <a:endParaRPr kumimoji="1" lang="en-US" altLang="ja-JP" dirty="0"/>
              </a:p>
            </p:txBody>
          </p:sp>
        </mc:Choice>
        <mc:Fallback xmlns="">
          <p:sp>
            <p:nvSpPr>
              <p:cNvPr id="28" name="テキスト ボックス 27">
                <a:extLst>
                  <a:ext uri="{FF2B5EF4-FFF2-40B4-BE49-F238E27FC236}">
                    <a16:creationId xmlns:a16="http://schemas.microsoft.com/office/drawing/2014/main" id="{38E9B879-27D6-FF3D-B3E8-CCC0BAC0EE1E}"/>
                  </a:ext>
                </a:extLst>
              </p:cNvPr>
              <p:cNvSpPr txBox="1">
                <a:spLocks noRot="1" noChangeAspect="1" noMove="1" noResize="1" noEditPoints="1" noAdjustHandles="1" noChangeArrowheads="1" noChangeShapeType="1" noTextEdit="1"/>
              </p:cNvSpPr>
              <p:nvPr/>
            </p:nvSpPr>
            <p:spPr>
              <a:xfrm>
                <a:off x="9633301" y="1226187"/>
                <a:ext cx="2302667" cy="285621"/>
              </a:xfrm>
              <a:prstGeom prst="rect">
                <a:avLst/>
              </a:prstGeom>
              <a:blipFill>
                <a:blip r:embed="rId16"/>
                <a:stretch>
                  <a:fillRect l="-6044" t="-25000" r="-1648" b="-41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A88969A9-8ABA-2F0B-B894-50FE2177FA11}"/>
                  </a:ext>
                </a:extLst>
              </p:cNvPr>
              <p:cNvSpPr txBox="1"/>
              <p:nvPr/>
            </p:nvSpPr>
            <p:spPr>
              <a:xfrm>
                <a:off x="9381054" y="1584098"/>
                <a:ext cx="2664642" cy="276999"/>
              </a:xfrm>
              <a:prstGeom prst="rect">
                <a:avLst/>
              </a:prstGeom>
              <a:noFill/>
            </p:spPr>
            <p:txBody>
              <a:bodyPr wrap="square" lIns="0" tIns="0" rIns="0" bIns="0" rtlCol="0">
                <a:spAutoFit/>
              </a:bodyPr>
              <a:lstStyle/>
              <a:p>
                <a:r>
                  <a:rPr kumimoji="1" lang="ja-JP" altLang="en-US"/>
                  <a:t>再衝突直後の運動量</a:t>
                </a:r>
                <a:r>
                  <a:rPr lang="en-US" altLang="ja-JP" dirty="0">
                    <a:solidFill>
                      <a:schemeClr val="tx1"/>
                    </a:solidFill>
                  </a:rPr>
                  <a:t>…</a:t>
                </a:r>
                <a:r>
                  <a:rPr lang="en-US" altLang="ja-JP" dirty="0">
                    <a:ea typeface="Cambria Math" panose="02040503050406030204" pitchFamily="18" charset="0"/>
                  </a:rPr>
                  <a:t> </a:t>
                </a:r>
                <a14:m>
                  <m:oMath xmlns:m="http://schemas.openxmlformats.org/officeDocument/2006/math">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𝑝</m:t>
                        </m:r>
                      </m:e>
                      <m:sub>
                        <m:r>
                          <a:rPr lang="en-US" altLang="ja-JP" i="1">
                            <a:latin typeface="Cambria Math" panose="02040503050406030204" pitchFamily="18" charset="0"/>
                            <a:ea typeface="Cambria Math" panose="02040503050406030204" pitchFamily="18" charset="0"/>
                          </a:rPr>
                          <m:t>𝑟</m:t>
                        </m:r>
                      </m:sub>
                    </m:sSub>
                  </m:oMath>
                </a14:m>
                <a:endParaRPr kumimoji="1" lang="en-US" altLang="ja-JP" dirty="0"/>
              </a:p>
            </p:txBody>
          </p:sp>
        </mc:Choice>
        <mc:Fallback xmlns="">
          <p:sp>
            <p:nvSpPr>
              <p:cNvPr id="29" name="テキスト ボックス 28">
                <a:extLst>
                  <a:ext uri="{FF2B5EF4-FFF2-40B4-BE49-F238E27FC236}">
                    <a16:creationId xmlns:a16="http://schemas.microsoft.com/office/drawing/2014/main" id="{A88969A9-8ABA-2F0B-B894-50FE2177FA11}"/>
                  </a:ext>
                </a:extLst>
              </p:cNvPr>
              <p:cNvSpPr txBox="1">
                <a:spLocks noRot="1" noChangeAspect="1" noMove="1" noResize="1" noEditPoints="1" noAdjustHandles="1" noChangeArrowheads="1" noChangeShapeType="1" noTextEdit="1"/>
              </p:cNvSpPr>
              <p:nvPr/>
            </p:nvSpPr>
            <p:spPr>
              <a:xfrm>
                <a:off x="9381054" y="1584098"/>
                <a:ext cx="2664642" cy="276999"/>
              </a:xfrm>
              <a:prstGeom prst="rect">
                <a:avLst/>
              </a:prstGeom>
              <a:blipFill>
                <a:blip r:embed="rId17"/>
                <a:stretch>
                  <a:fillRect l="-5213" t="-21739" b="-47826"/>
                </a:stretch>
              </a:blipFill>
            </p:spPr>
            <p:txBody>
              <a:bodyPr/>
              <a:lstStyle/>
              <a:p>
                <a:r>
                  <a:rPr lang="ja-JP" altLang="en-US">
                    <a:noFill/>
                  </a:rPr>
                  <a:t> </a:t>
                </a:r>
              </a:p>
            </p:txBody>
          </p:sp>
        </mc:Fallback>
      </mc:AlternateContent>
      <p:sp>
        <p:nvSpPr>
          <p:cNvPr id="32" name="テキスト ボックス 31">
            <a:extLst>
              <a:ext uri="{FF2B5EF4-FFF2-40B4-BE49-F238E27FC236}">
                <a16:creationId xmlns:a16="http://schemas.microsoft.com/office/drawing/2014/main" id="{CC00DC4B-B85E-3FF4-53F2-633A91CFA7B6}"/>
              </a:ext>
            </a:extLst>
          </p:cNvPr>
          <p:cNvSpPr txBox="1"/>
          <p:nvPr/>
        </p:nvSpPr>
        <p:spPr>
          <a:xfrm>
            <a:off x="5259403" y="6063364"/>
            <a:ext cx="6749718" cy="400110"/>
          </a:xfrm>
          <a:prstGeom prst="rect">
            <a:avLst/>
          </a:prstGeom>
          <a:noFill/>
        </p:spPr>
        <p:txBody>
          <a:bodyPr wrap="square">
            <a:spAutoFit/>
          </a:bodyPr>
          <a:lstStyle/>
          <a:p>
            <a:pPr algn="l"/>
            <a:r>
              <a:rPr lang="ja-JP" altLang="en-US" sz="2000">
                <a:solidFill>
                  <a:srgbClr val="000000"/>
                </a:solidFill>
              </a:rPr>
              <a:t>ボルン近似を使って微分断面積を計算した。</a:t>
            </a:r>
            <a:r>
              <a:rPr lang="en" altLang="ja-JP" sz="2000" dirty="0">
                <a:solidFill>
                  <a:srgbClr val="000000"/>
                </a:solidFill>
              </a:rPr>
              <a:t> </a:t>
            </a:r>
          </a:p>
        </p:txBody>
      </p:sp>
      <p:sp>
        <p:nvSpPr>
          <p:cNvPr id="33" name="字幕 2">
            <a:extLst>
              <a:ext uri="{FF2B5EF4-FFF2-40B4-BE49-F238E27FC236}">
                <a16:creationId xmlns:a16="http://schemas.microsoft.com/office/drawing/2014/main" id="{55E1D51C-CBB2-102C-9B53-05F5330E934A}"/>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10</a:t>
            </a:r>
          </a:p>
        </p:txBody>
      </p:sp>
    </p:spTree>
    <p:extLst>
      <p:ext uri="{BB962C8B-B14F-4D97-AF65-F5344CB8AC3E}">
        <p14:creationId xmlns:p14="http://schemas.microsoft.com/office/powerpoint/2010/main" val="2054217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字幕 2">
                <a:extLst>
                  <a:ext uri="{FF2B5EF4-FFF2-40B4-BE49-F238E27FC236}">
                    <a16:creationId xmlns:a16="http://schemas.microsoft.com/office/drawing/2014/main" id="{B43E8D3B-3E9D-686C-DE9D-AE93EB71C719}"/>
                  </a:ext>
                </a:extLst>
              </p:cNvPr>
              <p:cNvSpPr txBox="1">
                <a:spLocks/>
              </p:cNvSpPr>
              <p:nvPr/>
            </p:nvSpPr>
            <p:spPr>
              <a:xfrm>
                <a:off x="460026" y="1625235"/>
                <a:ext cx="11366275"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１</a:t>
                </a:r>
                <a:r>
                  <a:rPr lang="en-US" altLang="ja-JP" sz="2000" dirty="0"/>
                  <a:t>. </a:t>
                </a:r>
                <a:r>
                  <a:rPr lang="ja-JP" altLang="en-US" sz="2000">
                    <a:latin typeface="MS"/>
                  </a:rPr>
                  <a:t>トンネルイオン化によって</a:t>
                </a:r>
                <a:r>
                  <a:rPr lang="en-US" altLang="ja-JP" sz="2000" dirty="0"/>
                  <a:t>CO</a:t>
                </a:r>
                <a:r>
                  <a:rPr lang="ja-JP" altLang="en-US" sz="2000"/>
                  <a:t>分子</a:t>
                </a:r>
                <a:r>
                  <a:rPr lang="ja-JP" altLang="en-US" sz="2000">
                    <a:latin typeface="MS"/>
                  </a:rPr>
                  <a:t>が</a:t>
                </a:r>
                <a:r>
                  <a:rPr kumimoji="1" lang="ja-JP" altLang="en-US" sz="2000"/>
                  <a:t>電子配置</a:t>
                </a:r>
                <a14:m>
                  <m:oMath xmlns:m="http://schemas.openxmlformats.org/officeDocument/2006/math">
                    <m:r>
                      <a:rPr lang="en-US" altLang="ja-JP" sz="2000" i="1" kern="100" smtClean="0">
                        <a:effectLst/>
                        <a:latin typeface="Cambria Math" panose="02040503050406030204" pitchFamily="18" charset="0"/>
                        <a:ea typeface="ＭＳ 明朝" panose="02020609040205080304" pitchFamily="49" charset="-128"/>
                        <a:cs typeface="Times New Roman" panose="02020603050405020304" pitchFamily="18" charset="0"/>
                      </a:rPr>
                      <m:t>⋯</m:t>
                    </m:r>
                    <m:sSup>
                      <m:sSupPr>
                        <m:ctrlPr>
                          <a:rPr lang="ja-JP" altLang="ja-JP" sz="2000" i="1">
                            <a:effectLst/>
                            <a:latin typeface="Cambria Math" panose="02040503050406030204" pitchFamily="18" charset="0"/>
                            <a:ea typeface="Cambria Math" panose="02040503050406030204" pitchFamily="18" charset="0"/>
                          </a:rPr>
                        </m:ctrlPr>
                      </m:sSupPr>
                      <m:e>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(1</m:t>
                        </m:r>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𝜋</m:t>
                        </m:r>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m:t>
                        </m:r>
                      </m:e>
                      <m:sup>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4</m:t>
                        </m:r>
                      </m:sup>
                    </m:sSup>
                    <m:sSup>
                      <m:sSupPr>
                        <m:ctrlPr>
                          <a:rPr lang="ja-JP" altLang="ja-JP" sz="2000" i="1">
                            <a:effectLst/>
                            <a:latin typeface="Cambria Math" panose="02040503050406030204" pitchFamily="18" charset="0"/>
                            <a:ea typeface="Cambria Math" panose="02040503050406030204" pitchFamily="18" charset="0"/>
                          </a:rPr>
                        </m:ctrlPr>
                      </m:sSupPr>
                      <m:e>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(5</m:t>
                        </m:r>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𝜎</m:t>
                        </m:r>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m:t>
                        </m:r>
                      </m:e>
                      <m:sup>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1</m:t>
                        </m:r>
                      </m:sup>
                    </m:sSup>
                    <m:r>
                      <a:rPr lang="en-US" altLang="ja-JP" sz="2000" i="1" kern="100">
                        <a:effectLst/>
                        <a:latin typeface="Cambria Math" panose="02040503050406030204" pitchFamily="18" charset="0"/>
                        <a:ea typeface="ＭＳ 明朝" panose="02020609040205080304" pitchFamily="49" charset="-128"/>
                        <a:cs typeface="Times New Roman" panose="02020603050405020304" pitchFamily="18" charset="0"/>
                      </a:rPr>
                      <m:t> </m:t>
                    </m:r>
                  </m:oMath>
                </a14:m>
                <a:r>
                  <a:rPr kumimoji="1" lang="ja-JP" altLang="en-US" sz="2000" dirty="0"/>
                  <a:t>の</a:t>
                </a:r>
                <a:r>
                  <a:rPr kumimoji="1" lang="en-US" altLang="ja-JP" sz="2000" dirty="0"/>
                  <a:t>CO</a:t>
                </a:r>
                <a:r>
                  <a:rPr kumimoji="1" lang="ja-JP" altLang="en-US" sz="2000" baseline="30000"/>
                  <a:t>＋</a:t>
                </a:r>
                <a:r>
                  <a:rPr lang="ja-JP" altLang="en-US" sz="2000"/>
                  <a:t>分子になる。</a:t>
                </a:r>
              </a:p>
            </p:txBody>
          </p:sp>
        </mc:Choice>
        <mc:Fallback xmlns="">
          <p:sp>
            <p:nvSpPr>
              <p:cNvPr id="13" name="字幕 2">
                <a:extLst>
                  <a:ext uri="{FF2B5EF4-FFF2-40B4-BE49-F238E27FC236}">
                    <a16:creationId xmlns:a16="http://schemas.microsoft.com/office/drawing/2014/main" id="{B43E8D3B-3E9D-686C-DE9D-AE93EB71C719}"/>
                  </a:ext>
                </a:extLst>
              </p:cNvPr>
              <p:cNvSpPr txBox="1">
                <a:spLocks noRot="1" noChangeAspect="1" noMove="1" noResize="1" noEditPoints="1" noAdjustHandles="1" noChangeArrowheads="1" noChangeShapeType="1" noTextEdit="1"/>
              </p:cNvSpPr>
              <p:nvPr/>
            </p:nvSpPr>
            <p:spPr>
              <a:xfrm>
                <a:off x="460026" y="1625235"/>
                <a:ext cx="11366275" cy="448159"/>
              </a:xfrm>
              <a:prstGeom prst="rect">
                <a:avLst/>
              </a:prstGeom>
              <a:blipFill>
                <a:blip r:embed="rId2"/>
                <a:stretch>
                  <a:fillRect l="-558" t="-13889" b="-5556"/>
                </a:stretch>
              </a:blipFill>
            </p:spPr>
            <p:txBody>
              <a:bodyPr/>
              <a:lstStyle/>
              <a:p>
                <a:r>
                  <a:rPr lang="ja-JP" altLang="en-US">
                    <a:noFill/>
                  </a:rPr>
                  <a:t> </a:t>
                </a:r>
              </a:p>
            </p:txBody>
          </p:sp>
        </mc:Fallback>
      </mc:AlternateContent>
      <p:sp>
        <p:nvSpPr>
          <p:cNvPr id="24" name="字幕 2">
            <a:extLst>
              <a:ext uri="{FF2B5EF4-FFF2-40B4-BE49-F238E27FC236}">
                <a16:creationId xmlns:a16="http://schemas.microsoft.com/office/drawing/2014/main" id="{10392DAE-96BE-8F12-471F-08D20B573C20}"/>
              </a:ext>
            </a:extLst>
          </p:cNvPr>
          <p:cNvSpPr txBox="1">
            <a:spLocks/>
          </p:cNvSpPr>
          <p:nvPr/>
        </p:nvSpPr>
        <p:spPr>
          <a:xfrm>
            <a:off x="460026" y="1993023"/>
            <a:ext cx="10010441"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latin typeface="MS"/>
              </a:rPr>
              <a:t>２</a:t>
            </a:r>
            <a:r>
              <a:rPr lang="en-US" altLang="ja-JP" sz="2000" dirty="0">
                <a:latin typeface="MS"/>
              </a:rPr>
              <a:t>. </a:t>
            </a:r>
            <a:r>
              <a:rPr lang="ja-JP" altLang="en-US" sz="2000">
                <a:latin typeface="MS"/>
              </a:rPr>
              <a:t>イオン化で飛び出した電子が</a:t>
            </a:r>
            <a:r>
              <a:rPr kumimoji="1" lang="en-US" altLang="ja-JP" sz="2000" dirty="0"/>
              <a:t>CO</a:t>
            </a:r>
            <a:r>
              <a:rPr kumimoji="1" lang="ja-JP" altLang="en-US" sz="2000" baseline="30000"/>
              <a:t>＋</a:t>
            </a:r>
            <a:r>
              <a:rPr lang="ja-JP" altLang="en-US" sz="2000"/>
              <a:t>分子に戻ってくる。</a:t>
            </a:r>
          </a:p>
        </p:txBody>
      </p:sp>
      <mc:AlternateContent xmlns:mc="http://schemas.openxmlformats.org/markup-compatibility/2006" xmlns:a14="http://schemas.microsoft.com/office/drawing/2010/main">
        <mc:Choice Requires="a14">
          <p:sp>
            <p:nvSpPr>
              <p:cNvPr id="25" name="字幕 2">
                <a:extLst>
                  <a:ext uri="{FF2B5EF4-FFF2-40B4-BE49-F238E27FC236}">
                    <a16:creationId xmlns:a16="http://schemas.microsoft.com/office/drawing/2014/main" id="{8540ACA2-45F6-C888-34E9-F9FD38FFFD68}"/>
                  </a:ext>
                </a:extLst>
              </p:cNvPr>
              <p:cNvSpPr txBox="1">
                <a:spLocks/>
              </p:cNvSpPr>
              <p:nvPr/>
            </p:nvSpPr>
            <p:spPr>
              <a:xfrm>
                <a:off x="474540" y="2418219"/>
                <a:ext cx="10010441" cy="4481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３</a:t>
                </a:r>
                <a:r>
                  <a:rPr lang="en-US" altLang="ja-JP" sz="2000" dirty="0"/>
                  <a:t>. </a:t>
                </a:r>
                <a:r>
                  <a:rPr lang="ja-JP" altLang="en-US" sz="2000"/>
                  <a:t>電子の再衝突により</a:t>
                </a:r>
                <a:r>
                  <a:rPr kumimoji="1" lang="ja-JP" altLang="en-US" sz="2000"/>
                  <a:t>電子配置</a:t>
                </a:r>
                <a14:m>
                  <m:oMath xmlns:m="http://schemas.openxmlformats.org/officeDocument/2006/math">
                    <m:r>
                      <a:rPr lang="en-US" altLang="ja-JP" sz="2000" i="1">
                        <a:latin typeface="Cambria Math" panose="02040503050406030204" pitchFamily="18" charset="0"/>
                      </a:rPr>
                      <m:t>⋯</m:t>
                    </m:r>
                    <m:sSup>
                      <m:sSupPr>
                        <m:ctrlPr>
                          <a:rPr lang="ja-JP" altLang="ja-JP" sz="2000" i="1">
                            <a:latin typeface="Cambria Math" panose="02040503050406030204" pitchFamily="18" charset="0"/>
                          </a:rPr>
                        </m:ctrlPr>
                      </m:sSupPr>
                      <m:e>
                        <m:r>
                          <a:rPr lang="en-US" altLang="ja-JP" sz="2000" i="1">
                            <a:latin typeface="Cambria Math" panose="02040503050406030204" pitchFamily="18" charset="0"/>
                          </a:rPr>
                          <m:t>(1</m:t>
                        </m:r>
                        <m:r>
                          <a:rPr lang="en-US" altLang="ja-JP" sz="2000" i="1">
                            <a:latin typeface="Cambria Math" panose="02040503050406030204" pitchFamily="18" charset="0"/>
                          </a:rPr>
                          <m:t>𝜋</m:t>
                        </m:r>
                        <m:r>
                          <a:rPr lang="en-US" altLang="ja-JP" sz="2000" i="1">
                            <a:latin typeface="Cambria Math" panose="02040503050406030204" pitchFamily="18" charset="0"/>
                          </a:rPr>
                          <m:t>)</m:t>
                        </m:r>
                      </m:e>
                      <m:sup>
                        <m:r>
                          <a:rPr lang="en-US" altLang="ja-JP" sz="2000" i="1">
                            <a:latin typeface="Cambria Math" panose="02040503050406030204" pitchFamily="18" charset="0"/>
                          </a:rPr>
                          <m:t>3</m:t>
                        </m:r>
                      </m:sup>
                    </m:sSup>
                    <m:sSup>
                      <m:sSupPr>
                        <m:ctrlPr>
                          <a:rPr lang="ja-JP" altLang="ja-JP" sz="2000" i="1">
                            <a:latin typeface="Cambria Math" panose="02040503050406030204" pitchFamily="18" charset="0"/>
                          </a:rPr>
                        </m:ctrlPr>
                      </m:sSupPr>
                      <m:e>
                        <m:r>
                          <a:rPr lang="en-US" altLang="ja-JP" sz="2000" i="1">
                            <a:latin typeface="Cambria Math" panose="02040503050406030204" pitchFamily="18" charset="0"/>
                          </a:rPr>
                          <m:t>(5</m:t>
                        </m:r>
                        <m:r>
                          <a:rPr lang="en-US" altLang="ja-JP" sz="2000" i="1">
                            <a:latin typeface="Cambria Math" panose="02040503050406030204" pitchFamily="18" charset="0"/>
                          </a:rPr>
                          <m:t>𝜎</m:t>
                        </m:r>
                        <m:r>
                          <a:rPr lang="en-US" altLang="ja-JP" sz="2000" i="1">
                            <a:latin typeface="Cambria Math" panose="02040503050406030204" pitchFamily="18" charset="0"/>
                          </a:rPr>
                          <m:t>)</m:t>
                        </m:r>
                      </m:e>
                      <m:sup>
                        <m:r>
                          <a:rPr lang="en-US" altLang="ja-JP" sz="2000" i="1">
                            <a:latin typeface="Cambria Math" panose="02040503050406030204" pitchFamily="18" charset="0"/>
                          </a:rPr>
                          <m:t>1</m:t>
                        </m:r>
                      </m:sup>
                    </m:sSup>
                    <m:sSup>
                      <m:sSupPr>
                        <m:ctrlPr>
                          <a:rPr lang="ja-JP" altLang="ja-JP" sz="2000" i="1">
                            <a:latin typeface="Cambria Math" panose="02040503050406030204" pitchFamily="18" charset="0"/>
                          </a:rPr>
                        </m:ctrlPr>
                      </m:sSupPr>
                      <m:e>
                        <m:r>
                          <a:rPr lang="en-US" altLang="ja-JP" sz="2000" i="1">
                            <a:latin typeface="Cambria Math" panose="02040503050406030204" pitchFamily="18" charset="0"/>
                          </a:rPr>
                          <m:t>(2</m:t>
                        </m:r>
                        <m:r>
                          <a:rPr lang="en-US" altLang="ja-JP" sz="2000" i="1">
                            <a:latin typeface="Cambria Math" panose="02040503050406030204" pitchFamily="18" charset="0"/>
                          </a:rPr>
                          <m:t>𝜋</m:t>
                        </m:r>
                        <m:r>
                          <a:rPr lang="en-US" altLang="ja-JP" sz="2000" i="1">
                            <a:latin typeface="Cambria Math" panose="02040503050406030204" pitchFamily="18" charset="0"/>
                          </a:rPr>
                          <m:t>)</m:t>
                        </m:r>
                      </m:e>
                      <m:sup>
                        <m:r>
                          <a:rPr lang="en-US" altLang="ja-JP" sz="2000" i="1">
                            <a:latin typeface="Cambria Math" panose="02040503050406030204" pitchFamily="18" charset="0"/>
                          </a:rPr>
                          <m:t>1</m:t>
                        </m:r>
                      </m:sup>
                    </m:sSup>
                  </m:oMath>
                </a14:m>
                <a:r>
                  <a:rPr kumimoji="1" lang="ja-JP" altLang="en-US" sz="2000"/>
                  <a:t>の励起</a:t>
                </a:r>
                <a:r>
                  <a:rPr lang="ja-JP" altLang="en-US" sz="2000"/>
                  <a:t>状態に励起される。</a:t>
                </a:r>
              </a:p>
            </p:txBody>
          </p:sp>
        </mc:Choice>
        <mc:Fallback xmlns="">
          <p:sp>
            <p:nvSpPr>
              <p:cNvPr id="25" name="字幕 2">
                <a:extLst>
                  <a:ext uri="{FF2B5EF4-FFF2-40B4-BE49-F238E27FC236}">
                    <a16:creationId xmlns:a16="http://schemas.microsoft.com/office/drawing/2014/main" id="{8540ACA2-45F6-C888-34E9-F9FD38FFFD68}"/>
                  </a:ext>
                </a:extLst>
              </p:cNvPr>
              <p:cNvSpPr txBox="1">
                <a:spLocks noRot="1" noChangeAspect="1" noMove="1" noResize="1" noEditPoints="1" noAdjustHandles="1" noChangeArrowheads="1" noChangeShapeType="1" noTextEdit="1"/>
              </p:cNvSpPr>
              <p:nvPr/>
            </p:nvSpPr>
            <p:spPr>
              <a:xfrm>
                <a:off x="474540" y="2418219"/>
                <a:ext cx="10010441" cy="448159"/>
              </a:xfrm>
              <a:prstGeom prst="rect">
                <a:avLst/>
              </a:prstGeom>
              <a:blipFill>
                <a:blip r:embed="rId3"/>
                <a:stretch>
                  <a:fillRect l="-634" t="-13889" b="-8333"/>
                </a:stretch>
              </a:blipFill>
            </p:spPr>
            <p:txBody>
              <a:bodyPr/>
              <a:lstStyle/>
              <a:p>
                <a:r>
                  <a:rPr lang="ja-JP" altLang="en-US">
                    <a:noFill/>
                  </a:rPr>
                  <a:t> </a:t>
                </a:r>
              </a:p>
            </p:txBody>
          </p:sp>
        </mc:Fallback>
      </mc:AlternateContent>
      <p:sp>
        <p:nvSpPr>
          <p:cNvPr id="2" name="字幕 2">
            <a:extLst>
              <a:ext uri="{FF2B5EF4-FFF2-40B4-BE49-F238E27FC236}">
                <a16:creationId xmlns:a16="http://schemas.microsoft.com/office/drawing/2014/main" id="{7C01968A-503D-A110-0B20-460EF0406A4A}"/>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11</a:t>
            </a:r>
          </a:p>
        </p:txBody>
      </p:sp>
      <p:sp>
        <p:nvSpPr>
          <p:cNvPr id="6" name="タイトル 1">
            <a:extLst>
              <a:ext uri="{FF2B5EF4-FFF2-40B4-BE49-F238E27FC236}">
                <a16:creationId xmlns:a16="http://schemas.microsoft.com/office/drawing/2014/main" id="{00EC3411-3B2F-F832-FAA5-BDABFFCD6B0A}"/>
              </a:ext>
            </a:extLst>
          </p:cNvPr>
          <p:cNvSpPr txBox="1">
            <a:spLocks/>
          </p:cNvSpPr>
          <p:nvPr/>
        </p:nvSpPr>
        <p:spPr>
          <a:xfrm>
            <a:off x="290944" y="443345"/>
            <a:ext cx="4466149"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800"/>
              <a:t>理論</a:t>
            </a:r>
            <a:r>
              <a:rPr lang="en-US" altLang="ja-JP" sz="2800" dirty="0"/>
              <a:t>~</a:t>
            </a:r>
            <a:r>
              <a:rPr lang="ja-JP" altLang="en-US" sz="2800"/>
              <a:t>微分断面積</a:t>
            </a:r>
          </a:p>
        </p:txBody>
      </p:sp>
      <p:sp>
        <p:nvSpPr>
          <p:cNvPr id="7" name="テキスト ボックス 6">
            <a:extLst>
              <a:ext uri="{FF2B5EF4-FFF2-40B4-BE49-F238E27FC236}">
                <a16:creationId xmlns:a16="http://schemas.microsoft.com/office/drawing/2014/main" id="{F445CC33-C197-B0C2-5970-49BF4D55568A}"/>
              </a:ext>
            </a:extLst>
          </p:cNvPr>
          <p:cNvSpPr txBox="1"/>
          <p:nvPr/>
        </p:nvSpPr>
        <p:spPr>
          <a:xfrm>
            <a:off x="382603" y="1043130"/>
            <a:ext cx="3454291" cy="400110"/>
          </a:xfrm>
          <a:prstGeom prst="rect">
            <a:avLst/>
          </a:prstGeom>
          <a:noFill/>
        </p:spPr>
        <p:txBody>
          <a:bodyPr wrap="square">
            <a:spAutoFit/>
          </a:bodyPr>
          <a:lstStyle/>
          <a:p>
            <a:pPr algn="l"/>
            <a:r>
              <a:rPr lang="ja-JP" altLang="en-US" sz="2000">
                <a:solidFill>
                  <a:srgbClr val="000000"/>
                </a:solidFill>
              </a:rPr>
              <a:t>電子軌道励起を伴う再衝突</a:t>
            </a:r>
            <a:endParaRPr lang="en" altLang="ja-JP" sz="2000" dirty="0">
              <a:solidFill>
                <a:srgbClr val="000000"/>
              </a:solidFill>
            </a:endParaRPr>
          </a:p>
        </p:txBody>
      </p:sp>
      <p:sp>
        <p:nvSpPr>
          <p:cNvPr id="8" name="正方形/長方形 7">
            <a:extLst>
              <a:ext uri="{FF2B5EF4-FFF2-40B4-BE49-F238E27FC236}">
                <a16:creationId xmlns:a16="http://schemas.microsoft.com/office/drawing/2014/main" id="{3EA87CCA-D7D6-9DDD-4F1E-E334864D2585}"/>
              </a:ext>
            </a:extLst>
          </p:cNvPr>
          <p:cNvSpPr/>
          <p:nvPr/>
        </p:nvSpPr>
        <p:spPr>
          <a:xfrm>
            <a:off x="502025" y="1458734"/>
            <a:ext cx="9646022" cy="1392041"/>
          </a:xfrm>
          <a:prstGeom prst="rect">
            <a:avLst/>
          </a:prstGeom>
          <a:no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C3CB0A78-3502-73F0-4E3D-1191C8DD2A42}"/>
              </a:ext>
            </a:extLst>
          </p:cNvPr>
          <p:cNvSpPr/>
          <p:nvPr/>
        </p:nvSpPr>
        <p:spPr>
          <a:xfrm>
            <a:off x="951014" y="3208107"/>
            <a:ext cx="7299543" cy="1440268"/>
          </a:xfrm>
          <a:prstGeom prst="rect">
            <a:avLst/>
          </a:prstGeom>
          <a:solidFill>
            <a:schemeClr val="accent5">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mc:Choice xmlns:a14="http://schemas.microsoft.com/office/drawing/2010/main" Requires="a14">
          <p:sp>
            <p:nvSpPr>
              <p:cNvPr id="10" name="テキスト ボックス 9">
                <a:extLst>
                  <a:ext uri="{FF2B5EF4-FFF2-40B4-BE49-F238E27FC236}">
                    <a16:creationId xmlns:a16="http://schemas.microsoft.com/office/drawing/2014/main" id="{610E56FA-FFE5-02CB-25F0-7D960750799F}"/>
                  </a:ext>
                </a:extLst>
              </p:cNvPr>
              <p:cNvSpPr txBox="1"/>
              <p:nvPr/>
            </p:nvSpPr>
            <p:spPr>
              <a:xfrm>
                <a:off x="1173412" y="3664065"/>
                <a:ext cx="4124294" cy="83304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2400" i="1">
                          <a:latin typeface="Cambria Math" panose="02040503050406030204" pitchFamily="18" charset="0"/>
                          <a:ea typeface="Cambria Math" panose="02040503050406030204" pitchFamily="18" charset="0"/>
                        </a:rPr>
                        <m:t>𝜎</m:t>
                      </m:r>
                      <m:sSub>
                        <m:sSubPr>
                          <m:ctrlPr>
                            <a:rPr lang="en-US" altLang="ja-JP" sz="2400" i="1">
                              <a:solidFill>
                                <a:schemeClr val="tx1"/>
                              </a:solidFill>
                              <a:latin typeface="Cambria Math" panose="02040503050406030204" pitchFamily="18" charset="0"/>
                            </a:rPr>
                          </m:ctrlPr>
                        </m:sSubPr>
                        <m:e>
                          <m:r>
                            <a:rPr lang="en-US" altLang="ja-JP" sz="2400" b="1" i="1">
                              <a:solidFill>
                                <a:schemeClr val="tx1"/>
                              </a:solidFill>
                              <a:latin typeface="Cambria Math" panose="02040503050406030204" pitchFamily="18" charset="0"/>
                            </a:rPr>
                            <m:t>(</m:t>
                          </m:r>
                          <m:r>
                            <a:rPr lang="en-US" altLang="ja-JP" sz="2400" b="1" i="1" smtClean="0">
                              <a:solidFill>
                                <a:schemeClr val="tx1"/>
                              </a:solidFill>
                              <a:latin typeface="Cambria Math" panose="02040503050406030204" pitchFamily="18" charset="0"/>
                            </a:rPr>
                            <m:t>𝒖</m:t>
                          </m:r>
                        </m:e>
                        <m:sub>
                          <m:r>
                            <a:rPr lang="en-US" altLang="ja-JP" sz="2400" i="1">
                              <a:solidFill>
                                <a:schemeClr val="tx1"/>
                              </a:solidFill>
                              <a:latin typeface="Cambria Math" panose="02040503050406030204" pitchFamily="18" charset="0"/>
                            </a:rPr>
                            <m:t>𝑖</m:t>
                          </m:r>
                        </m:sub>
                      </m:sSub>
                      <m:r>
                        <a:rPr lang="en-US" altLang="ja-JP" sz="2400" i="1">
                          <a:solidFill>
                            <a:schemeClr val="tx1"/>
                          </a:solidFill>
                          <a:latin typeface="Cambria Math" panose="02040503050406030204" pitchFamily="18" charset="0"/>
                        </a:rPr>
                        <m:t>,</m:t>
                      </m:r>
                      <m:sSub>
                        <m:sSubPr>
                          <m:ctrlPr>
                            <a:rPr lang="en-US" altLang="ja-JP" sz="2400" i="1">
                              <a:solidFill>
                                <a:schemeClr val="tx1"/>
                              </a:solidFill>
                              <a:latin typeface="Cambria Math" panose="02040503050406030204" pitchFamily="18" charset="0"/>
                            </a:rPr>
                          </m:ctrlPr>
                        </m:sSubPr>
                        <m:e>
                          <m:r>
                            <a:rPr lang="en-US" altLang="ja-JP" sz="2400" b="1" i="1" smtClean="0">
                              <a:solidFill>
                                <a:schemeClr val="tx1"/>
                              </a:solidFill>
                              <a:latin typeface="Cambria Math" panose="02040503050406030204" pitchFamily="18" charset="0"/>
                            </a:rPr>
                            <m:t>𝒖</m:t>
                          </m:r>
                        </m:e>
                        <m:sub>
                          <m:r>
                            <a:rPr lang="en-US" altLang="ja-JP" sz="2400" i="1">
                              <a:solidFill>
                                <a:schemeClr val="tx1"/>
                              </a:solidFill>
                              <a:latin typeface="Cambria Math" panose="02040503050406030204" pitchFamily="18" charset="0"/>
                            </a:rPr>
                            <m:t>𝑓</m:t>
                          </m:r>
                        </m:sub>
                      </m:sSub>
                      <m:r>
                        <a:rPr lang="en-US" altLang="ja-JP" sz="2400" i="1">
                          <a:solidFill>
                            <a:schemeClr val="tx1"/>
                          </a:solidFill>
                          <a:latin typeface="Cambria Math" panose="02040503050406030204" pitchFamily="18" charset="0"/>
                        </a:rPr>
                        <m:t>)=</m:t>
                      </m:r>
                      <m:f>
                        <m:fPr>
                          <m:ctrlPr>
                            <a:rPr lang="en-US" altLang="ja-JP" sz="2400" i="1" smtClean="0">
                              <a:solidFill>
                                <a:schemeClr val="tx1"/>
                              </a:solidFill>
                              <a:latin typeface="Cambria Math" panose="02040503050406030204" pitchFamily="18" charset="0"/>
                            </a:rPr>
                          </m:ctrlPr>
                        </m:fPr>
                        <m:num>
                          <m:r>
                            <a:rPr lang="en-US" altLang="ja-JP" sz="2400" b="0" i="1" smtClean="0">
                              <a:solidFill>
                                <a:schemeClr val="tx1"/>
                              </a:solidFill>
                              <a:latin typeface="Cambria Math" panose="02040503050406030204" pitchFamily="18" charset="0"/>
                            </a:rPr>
                            <m:t>𝑑</m:t>
                          </m:r>
                          <m:r>
                            <a:rPr lang="en-US" altLang="ja-JP" sz="2400" i="1" smtClean="0">
                              <a:solidFill>
                                <a:schemeClr val="tx1"/>
                              </a:solidFill>
                              <a:latin typeface="Cambria Math" panose="02040503050406030204" pitchFamily="18" charset="0"/>
                              <a:ea typeface="Cambria Math" panose="02040503050406030204" pitchFamily="18" charset="0"/>
                            </a:rPr>
                            <m:t>𝜎</m:t>
                          </m:r>
                        </m:num>
                        <m:den>
                          <m:r>
                            <a:rPr lang="en-US" altLang="ja-JP" sz="2400" b="0" i="1" smtClean="0">
                              <a:solidFill>
                                <a:schemeClr val="tx1"/>
                              </a:solidFill>
                              <a:latin typeface="Cambria Math" panose="02040503050406030204" pitchFamily="18" charset="0"/>
                            </a:rPr>
                            <m:t>𝑑</m:t>
                          </m:r>
                          <m:r>
                            <m:rPr>
                              <m:sty m:val="p"/>
                            </m:rPr>
                            <a:rPr lang="el-GR" altLang="ja-JP" sz="2400" b="0" i="1" smtClean="0">
                              <a:solidFill>
                                <a:schemeClr val="tx1"/>
                              </a:solidFill>
                              <a:latin typeface="Cambria Math" panose="02040503050406030204" pitchFamily="18" charset="0"/>
                              <a:ea typeface="Cambria Math" panose="02040503050406030204" pitchFamily="18" charset="0"/>
                            </a:rPr>
                            <m:t>Ω</m:t>
                          </m:r>
                        </m:den>
                      </m:f>
                      <m:r>
                        <a:rPr lang="en-US" altLang="ja-JP" sz="2400" b="0" i="1" smtClean="0">
                          <a:solidFill>
                            <a:schemeClr val="tx1"/>
                          </a:solidFill>
                          <a:latin typeface="Cambria Math" panose="02040503050406030204" pitchFamily="18" charset="0"/>
                        </a:rPr>
                        <m:t>=</m:t>
                      </m:r>
                      <m:f>
                        <m:fPr>
                          <m:ctrlPr>
                            <a:rPr lang="en-US" altLang="ja-JP" sz="2400" i="1">
                              <a:latin typeface="Cambria Math" panose="02040503050406030204" pitchFamily="18" charset="0"/>
                            </a:rPr>
                          </m:ctrlPr>
                        </m:fPr>
                        <m:num>
                          <m:d>
                            <m:dPr>
                              <m:begChr m:val="|"/>
                              <m:endChr m:val="|"/>
                              <m:ctrlPr>
                                <a:rPr lang="en-US" altLang="ja-JP" sz="2400" i="1">
                                  <a:latin typeface="Cambria Math" panose="02040503050406030204" pitchFamily="18" charset="0"/>
                                </a:rPr>
                              </m:ctrlPr>
                            </m:dPr>
                            <m:e>
                              <m:sSub>
                                <m:sSubPr>
                                  <m:ctrlPr>
                                    <a:rPr lang="en-US" altLang="ja-JP" sz="2400" i="1" smtClean="0">
                                      <a:latin typeface="Cambria Math" panose="02040503050406030204" pitchFamily="18" charset="0"/>
                                    </a:rPr>
                                  </m:ctrlPr>
                                </m:sSubPr>
                                <m:e>
                                  <m:r>
                                    <a:rPr lang="en-US" altLang="ja-JP" sz="2400" b="1" i="1" smtClean="0">
                                      <a:latin typeface="Cambria Math" panose="02040503050406030204" pitchFamily="18" charset="0"/>
                                    </a:rPr>
                                    <m:t>𝒖</m:t>
                                  </m:r>
                                </m:e>
                                <m:sub>
                                  <m:r>
                                    <a:rPr lang="en-US" altLang="ja-JP" sz="2400" i="1">
                                      <a:latin typeface="Cambria Math" panose="02040503050406030204" pitchFamily="18" charset="0"/>
                                    </a:rPr>
                                    <m:t>𝑓</m:t>
                                  </m:r>
                                </m:sub>
                              </m:sSub>
                            </m:e>
                          </m:d>
                        </m:num>
                        <m:den>
                          <m:d>
                            <m:dPr>
                              <m:begChr m:val="|"/>
                              <m:endChr m:val="|"/>
                              <m:ctrlPr>
                                <a:rPr lang="en-US" altLang="ja-JP" sz="2400" i="1">
                                  <a:latin typeface="Cambria Math" panose="02040503050406030204" pitchFamily="18" charset="0"/>
                                </a:rPr>
                              </m:ctrlPr>
                            </m:dPr>
                            <m:e>
                              <m:sSub>
                                <m:sSubPr>
                                  <m:ctrlPr>
                                    <a:rPr lang="en-US" altLang="ja-JP" sz="2400" i="1">
                                      <a:latin typeface="Cambria Math" panose="02040503050406030204" pitchFamily="18" charset="0"/>
                                    </a:rPr>
                                  </m:ctrlPr>
                                </m:sSubPr>
                                <m:e>
                                  <m:r>
                                    <a:rPr lang="en-US" altLang="ja-JP" sz="2400" b="1" i="1" smtClean="0">
                                      <a:latin typeface="Cambria Math" panose="02040503050406030204" pitchFamily="18" charset="0"/>
                                    </a:rPr>
                                    <m:t>𝒖</m:t>
                                  </m:r>
                                </m:e>
                                <m:sub>
                                  <m:r>
                                    <a:rPr lang="en-US" altLang="ja-JP" sz="2400" i="1">
                                      <a:latin typeface="Cambria Math" panose="02040503050406030204" pitchFamily="18" charset="0"/>
                                    </a:rPr>
                                    <m:t>𝑖</m:t>
                                  </m:r>
                                </m:sub>
                              </m:sSub>
                            </m:e>
                          </m:d>
                        </m:den>
                      </m:f>
                      <m:sSup>
                        <m:sSupPr>
                          <m:ctrlPr>
                            <a:rPr lang="en-US" altLang="ja-JP" sz="2400" i="1">
                              <a:latin typeface="Cambria Math" panose="02040503050406030204" pitchFamily="18" charset="0"/>
                            </a:rPr>
                          </m:ctrlPr>
                        </m:sSupPr>
                        <m:e>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𝐹</m:t>
                              </m:r>
                              <m:d>
                                <m:dPr>
                                  <m:ctrlPr>
                                    <a:rPr lang="en-US" altLang="ja-JP" sz="2400" i="1">
                                      <a:latin typeface="Cambria Math" panose="02040503050406030204" pitchFamily="18" charset="0"/>
                                    </a:rPr>
                                  </m:ctrlPr>
                                </m:dPr>
                                <m:e>
                                  <m:r>
                                    <a:rPr lang="en-US" altLang="ja-JP" sz="2400" b="1" i="1" smtClean="0">
                                      <a:latin typeface="Cambria Math" panose="02040503050406030204" pitchFamily="18" charset="0"/>
                                    </a:rPr>
                                    <m:t>𝑲</m:t>
                                  </m:r>
                                </m:e>
                              </m:d>
                            </m:e>
                          </m:d>
                        </m:e>
                        <m:sup>
                          <m:r>
                            <a:rPr lang="en-US" altLang="ja-JP" sz="2400" i="1">
                              <a:latin typeface="Cambria Math" panose="02040503050406030204" pitchFamily="18" charset="0"/>
                            </a:rPr>
                            <m:t>2</m:t>
                          </m:r>
                        </m:sup>
                      </m:sSup>
                    </m:oMath>
                  </m:oMathPara>
                </a14:m>
                <a:endParaRPr kumimoji="1" lang="ja-JP" altLang="en-US" sz="2400">
                  <a:solidFill>
                    <a:schemeClr val="tx1"/>
                  </a:solidFill>
                </a:endParaRPr>
              </a:p>
            </p:txBody>
          </p:sp>
        </mc:Choice>
        <mc:Fallback>
          <p:sp>
            <p:nvSpPr>
              <p:cNvPr id="10" name="テキスト ボックス 9">
                <a:extLst>
                  <a:ext uri="{FF2B5EF4-FFF2-40B4-BE49-F238E27FC236}">
                    <a16:creationId xmlns:a16="http://schemas.microsoft.com/office/drawing/2014/main" id="{610E56FA-FFE5-02CB-25F0-7D960750799F}"/>
                  </a:ext>
                </a:extLst>
              </p:cNvPr>
              <p:cNvSpPr txBox="1">
                <a:spLocks noRot="1" noChangeAspect="1" noMove="1" noResize="1" noEditPoints="1" noAdjustHandles="1" noChangeArrowheads="1" noChangeShapeType="1" noTextEdit="1"/>
              </p:cNvSpPr>
              <p:nvPr/>
            </p:nvSpPr>
            <p:spPr>
              <a:xfrm>
                <a:off x="1173412" y="3664065"/>
                <a:ext cx="4124294" cy="833049"/>
              </a:xfrm>
              <a:prstGeom prst="rect">
                <a:avLst/>
              </a:prstGeom>
              <a:blipFill>
                <a:blip r:embed="rId4"/>
                <a:stretch>
                  <a:fillRect b="-7463"/>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1" name="字幕 2">
                <a:extLst>
                  <a:ext uri="{FF2B5EF4-FFF2-40B4-BE49-F238E27FC236}">
                    <a16:creationId xmlns:a16="http://schemas.microsoft.com/office/drawing/2014/main" id="{3692CADC-C8FE-FD79-82EB-1915FCC451C3}"/>
                  </a:ext>
                </a:extLst>
              </p:cNvPr>
              <p:cNvSpPr txBox="1">
                <a:spLocks/>
              </p:cNvSpPr>
              <p:nvPr/>
            </p:nvSpPr>
            <p:spPr>
              <a:xfrm>
                <a:off x="986873" y="3257397"/>
                <a:ext cx="2987128" cy="4893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t>微分断面積</a:t>
                </a:r>
                <a14:m>
                  <m:oMath xmlns:m="http://schemas.openxmlformats.org/officeDocument/2006/math">
                    <m:r>
                      <a:rPr lang="en-US" altLang="ja-JP" sz="2000" i="1">
                        <a:latin typeface="Cambria Math" panose="02040503050406030204" pitchFamily="18" charset="0"/>
                        <a:ea typeface="Cambria Math" panose="02040503050406030204" pitchFamily="18" charset="0"/>
                      </a:rPr>
                      <m:t>𝜎</m:t>
                    </m:r>
                    <m:sSub>
                      <m:sSubPr>
                        <m:ctrlPr>
                          <a:rPr lang="en-US" altLang="ja-JP" sz="2000" i="1">
                            <a:solidFill>
                              <a:schemeClr val="tx1"/>
                            </a:solidFill>
                            <a:latin typeface="Cambria Math" panose="02040503050406030204" pitchFamily="18" charset="0"/>
                          </a:rPr>
                        </m:ctrlPr>
                      </m:sSubPr>
                      <m:e>
                        <m:r>
                          <a:rPr lang="en-US" altLang="ja-JP" sz="2000" b="1" i="1">
                            <a:solidFill>
                              <a:schemeClr val="tx1"/>
                            </a:solidFill>
                            <a:latin typeface="Cambria Math" panose="02040503050406030204" pitchFamily="18" charset="0"/>
                          </a:rPr>
                          <m:t>(</m:t>
                        </m:r>
                        <m:r>
                          <a:rPr lang="en-US" altLang="ja-JP" sz="2000" b="1" i="1" smtClean="0">
                            <a:solidFill>
                              <a:schemeClr val="tx1"/>
                            </a:solidFill>
                            <a:latin typeface="Cambria Math" panose="02040503050406030204" pitchFamily="18" charset="0"/>
                          </a:rPr>
                          <m:t>𝒖</m:t>
                        </m:r>
                      </m:e>
                      <m:sub>
                        <m:r>
                          <a:rPr lang="en-US" altLang="ja-JP" sz="2000" i="1">
                            <a:solidFill>
                              <a:schemeClr val="tx1"/>
                            </a:solidFill>
                            <a:latin typeface="Cambria Math" panose="02040503050406030204" pitchFamily="18" charset="0"/>
                          </a:rPr>
                          <m:t>𝑖</m:t>
                        </m:r>
                      </m:sub>
                    </m:sSub>
                    <m:r>
                      <a:rPr lang="en-US" altLang="ja-JP" sz="2000" i="1">
                        <a:solidFill>
                          <a:schemeClr val="tx1"/>
                        </a:solidFill>
                        <a:latin typeface="Cambria Math" panose="02040503050406030204" pitchFamily="18" charset="0"/>
                      </a:rPr>
                      <m:t>,</m:t>
                    </m:r>
                    <m:sSub>
                      <m:sSubPr>
                        <m:ctrlPr>
                          <a:rPr lang="en-US" altLang="ja-JP" sz="2000" i="1">
                            <a:solidFill>
                              <a:schemeClr val="tx1"/>
                            </a:solidFill>
                            <a:latin typeface="Cambria Math" panose="02040503050406030204" pitchFamily="18" charset="0"/>
                          </a:rPr>
                        </m:ctrlPr>
                      </m:sSubPr>
                      <m:e>
                        <m:r>
                          <a:rPr lang="en-US" altLang="ja-JP" sz="2000" b="1" i="1" smtClean="0">
                            <a:solidFill>
                              <a:schemeClr val="tx1"/>
                            </a:solidFill>
                            <a:latin typeface="Cambria Math" panose="02040503050406030204" pitchFamily="18" charset="0"/>
                          </a:rPr>
                          <m:t>𝒖</m:t>
                        </m:r>
                      </m:e>
                      <m:sub>
                        <m:r>
                          <a:rPr lang="en-US" altLang="ja-JP" sz="2000" i="1">
                            <a:solidFill>
                              <a:schemeClr val="tx1"/>
                            </a:solidFill>
                            <a:latin typeface="Cambria Math" panose="02040503050406030204" pitchFamily="18" charset="0"/>
                          </a:rPr>
                          <m:t>𝑓</m:t>
                        </m:r>
                      </m:sub>
                    </m:sSub>
                    <m:r>
                      <a:rPr lang="en-US" altLang="ja-JP" sz="2000" i="1">
                        <a:solidFill>
                          <a:schemeClr val="tx1"/>
                        </a:solidFill>
                        <a:latin typeface="Cambria Math" panose="02040503050406030204" pitchFamily="18" charset="0"/>
                      </a:rPr>
                      <m:t>)</m:t>
                    </m:r>
                  </m:oMath>
                </a14:m>
                <a:endParaRPr lang="en-US" altLang="ja-JP" sz="2000" dirty="0"/>
              </a:p>
            </p:txBody>
          </p:sp>
        </mc:Choice>
        <mc:Fallback>
          <p:sp>
            <p:nvSpPr>
              <p:cNvPr id="11" name="字幕 2">
                <a:extLst>
                  <a:ext uri="{FF2B5EF4-FFF2-40B4-BE49-F238E27FC236}">
                    <a16:creationId xmlns:a16="http://schemas.microsoft.com/office/drawing/2014/main" id="{3692CADC-C8FE-FD79-82EB-1915FCC451C3}"/>
                  </a:ext>
                </a:extLst>
              </p:cNvPr>
              <p:cNvSpPr txBox="1">
                <a:spLocks noRot="1" noChangeAspect="1" noMove="1" noResize="1" noEditPoints="1" noAdjustHandles="1" noChangeArrowheads="1" noChangeShapeType="1" noTextEdit="1"/>
              </p:cNvSpPr>
              <p:nvPr/>
            </p:nvSpPr>
            <p:spPr>
              <a:xfrm>
                <a:off x="986873" y="3257397"/>
                <a:ext cx="2987128" cy="489351"/>
              </a:xfrm>
              <a:prstGeom prst="rect">
                <a:avLst/>
              </a:prstGeom>
              <a:blipFill>
                <a:blip r:embed="rId5"/>
                <a:stretch>
                  <a:fillRect l="-2119" t="-1000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2" name="テキスト ボックス 11">
                <a:extLst>
                  <a:ext uri="{FF2B5EF4-FFF2-40B4-BE49-F238E27FC236}">
                    <a16:creationId xmlns:a16="http://schemas.microsoft.com/office/drawing/2014/main" id="{74C3D1F6-EEE6-723D-BAFD-1DA9118D0C45}"/>
                  </a:ext>
                </a:extLst>
              </p:cNvPr>
              <p:cNvSpPr txBox="1"/>
              <p:nvPr/>
            </p:nvSpPr>
            <p:spPr>
              <a:xfrm>
                <a:off x="5046000" y="3925834"/>
                <a:ext cx="3160320" cy="391582"/>
              </a:xfrm>
              <a:prstGeom prst="rect">
                <a:avLst/>
              </a:prstGeom>
              <a:noFill/>
            </p:spPr>
            <p:txBody>
              <a:bodyPr wrap="square">
                <a:spAutoFit/>
              </a:bodyPr>
              <a:lstStyle/>
              <a:p>
                <a:pPr algn="r"/>
                <a:r>
                  <a:rPr lang="ja-JP" altLang="en-US">
                    <a:solidFill>
                      <a:schemeClr val="tx1"/>
                    </a:solidFill>
                  </a:rPr>
                  <a:t>散乱後の電子の運動量</a:t>
                </a:r>
                <a:r>
                  <a:rPr lang="en-US" altLang="ja-JP" dirty="0">
                    <a:solidFill>
                      <a:schemeClr val="tx1"/>
                    </a:solidFill>
                  </a:rPr>
                  <a:t>…</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a14:m>
                <a:endParaRPr lang="ja-JP" altLang="en-US">
                  <a:solidFill>
                    <a:schemeClr val="tx1"/>
                  </a:solidFill>
                </a:endParaRPr>
              </a:p>
            </p:txBody>
          </p:sp>
        </mc:Choice>
        <mc:Fallback>
          <p:sp>
            <p:nvSpPr>
              <p:cNvPr id="12" name="テキスト ボックス 11">
                <a:extLst>
                  <a:ext uri="{FF2B5EF4-FFF2-40B4-BE49-F238E27FC236}">
                    <a16:creationId xmlns:a16="http://schemas.microsoft.com/office/drawing/2014/main" id="{74C3D1F6-EEE6-723D-BAFD-1DA9118D0C45}"/>
                  </a:ext>
                </a:extLst>
              </p:cNvPr>
              <p:cNvSpPr txBox="1">
                <a:spLocks noRot="1" noChangeAspect="1" noMove="1" noResize="1" noEditPoints="1" noAdjustHandles="1" noChangeArrowheads="1" noChangeShapeType="1" noTextEdit="1"/>
              </p:cNvSpPr>
              <p:nvPr/>
            </p:nvSpPr>
            <p:spPr>
              <a:xfrm>
                <a:off x="5046000" y="3925834"/>
                <a:ext cx="3160320" cy="391582"/>
              </a:xfrm>
              <a:prstGeom prst="rect">
                <a:avLst/>
              </a:prstGeom>
              <a:blipFill>
                <a:blip r:embed="rId6"/>
                <a:stretch>
                  <a:fillRect t="-6452" b="-2258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4" name="テキスト ボックス 13">
                <a:extLst>
                  <a:ext uri="{FF2B5EF4-FFF2-40B4-BE49-F238E27FC236}">
                    <a16:creationId xmlns:a16="http://schemas.microsoft.com/office/drawing/2014/main" id="{CBCD8996-9CC7-F918-EA2B-68A031B1080F}"/>
                  </a:ext>
                </a:extLst>
              </p:cNvPr>
              <p:cNvSpPr txBox="1"/>
              <p:nvPr/>
            </p:nvSpPr>
            <p:spPr>
              <a:xfrm>
                <a:off x="5476231" y="3633921"/>
                <a:ext cx="2730089" cy="369332"/>
              </a:xfrm>
              <a:prstGeom prst="rect">
                <a:avLst/>
              </a:prstGeom>
              <a:noFill/>
              <a:ln>
                <a:noFill/>
              </a:ln>
            </p:spPr>
            <p:txBody>
              <a:bodyPr wrap="square">
                <a:spAutoFit/>
              </a:bodyPr>
              <a:lstStyle/>
              <a:p>
                <a:pPr algn="r"/>
                <a:r>
                  <a:rPr lang="ja-JP" altLang="en-US">
                    <a:solidFill>
                      <a:schemeClr val="tx1"/>
                    </a:solidFill>
                  </a:rPr>
                  <a:t>入射電子の運動量</a:t>
                </a:r>
                <a:r>
                  <a:rPr lang="en-US" altLang="ja-JP" dirty="0">
                    <a:solidFill>
                      <a:schemeClr val="tx1"/>
                    </a:solidFill>
                  </a:rPr>
                  <a:t>… </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𝑖</m:t>
                        </m:r>
                      </m:sub>
                    </m:sSub>
                  </m:oMath>
                </a14:m>
                <a:endParaRPr lang="ja-JP" altLang="en-US">
                  <a:solidFill>
                    <a:schemeClr val="tx1"/>
                  </a:solidFill>
                </a:endParaRPr>
              </a:p>
            </p:txBody>
          </p:sp>
        </mc:Choice>
        <mc:Fallback>
          <p:sp>
            <p:nvSpPr>
              <p:cNvPr id="14" name="テキスト ボックス 13">
                <a:extLst>
                  <a:ext uri="{FF2B5EF4-FFF2-40B4-BE49-F238E27FC236}">
                    <a16:creationId xmlns:a16="http://schemas.microsoft.com/office/drawing/2014/main" id="{CBCD8996-9CC7-F918-EA2B-68A031B1080F}"/>
                  </a:ext>
                </a:extLst>
              </p:cNvPr>
              <p:cNvSpPr txBox="1">
                <a:spLocks noRot="1" noChangeAspect="1" noMove="1" noResize="1" noEditPoints="1" noAdjustHandles="1" noChangeArrowheads="1" noChangeShapeType="1" noTextEdit="1"/>
              </p:cNvSpPr>
              <p:nvPr/>
            </p:nvSpPr>
            <p:spPr>
              <a:xfrm>
                <a:off x="5476231" y="3633921"/>
                <a:ext cx="2730089" cy="369332"/>
              </a:xfrm>
              <a:prstGeom prst="rect">
                <a:avLst/>
              </a:prstGeom>
              <a:blipFill>
                <a:blip r:embed="rId7"/>
                <a:stretch>
                  <a:fillRect t="-6667" b="-26667"/>
                </a:stretch>
              </a:blipFill>
              <a:ln>
                <a:noFill/>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5" name="テキスト ボックス 14">
                <a:extLst>
                  <a:ext uri="{FF2B5EF4-FFF2-40B4-BE49-F238E27FC236}">
                    <a16:creationId xmlns:a16="http://schemas.microsoft.com/office/drawing/2014/main" id="{3C57C840-BD7C-F25C-A0C1-17585BCAFEE1}"/>
                  </a:ext>
                </a:extLst>
              </p:cNvPr>
              <p:cNvSpPr txBox="1"/>
              <p:nvPr/>
            </p:nvSpPr>
            <p:spPr>
              <a:xfrm>
                <a:off x="5326485" y="4230843"/>
                <a:ext cx="2879835" cy="391582"/>
              </a:xfrm>
              <a:prstGeom prst="rect">
                <a:avLst/>
              </a:prstGeom>
              <a:noFill/>
            </p:spPr>
            <p:txBody>
              <a:bodyPr wrap="square">
                <a:spAutoFit/>
              </a:bodyPr>
              <a:lstStyle/>
              <a:p>
                <a:pPr algn="r"/>
                <a:r>
                  <a:rPr lang="ja-JP" altLang="en-US">
                    <a:solidFill>
                      <a:schemeClr val="tx1"/>
                    </a:solidFill>
                  </a:rPr>
                  <a:t>運動量移行</a:t>
                </a:r>
                <a:r>
                  <a:rPr lang="en-US" altLang="ja-JP" b="1" i="1" dirty="0">
                    <a:solidFill>
                      <a:schemeClr val="tx1"/>
                    </a:solidFill>
                  </a:rPr>
                  <a:t>…</a:t>
                </a:r>
                <a14:m>
                  <m:oMath xmlns:m="http://schemas.openxmlformats.org/officeDocument/2006/math">
                    <m:r>
                      <a:rPr lang="en-US" altLang="ja-JP" b="1" i="1" smtClean="0">
                        <a:solidFill>
                          <a:schemeClr val="tx1"/>
                        </a:solidFill>
                        <a:latin typeface="Cambria Math" panose="02040503050406030204" pitchFamily="18" charset="0"/>
                      </a:rPr>
                      <m:t>𝑲</m:t>
                    </m:r>
                    <m:r>
                      <a:rPr lang="en-US" altLang="ja-JP" b="1" i="1" smtClean="0">
                        <a:solidFill>
                          <a:schemeClr val="tx1"/>
                        </a:solidFill>
                        <a:latin typeface="Cambria Math" panose="02040503050406030204" pitchFamily="18" charset="0"/>
                      </a:rPr>
                      <m:t>=</m:t>
                    </m:r>
                    <m:sSub>
                      <m:sSubPr>
                        <m:ctrlPr>
                          <a:rPr lang="en-US" altLang="ja-JP" i="1">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i="1">
                            <a:solidFill>
                              <a:schemeClr val="tx1"/>
                            </a:solidFill>
                            <a:latin typeface="Cambria Math" panose="02040503050406030204" pitchFamily="18" charset="0"/>
                          </a:rPr>
                          <m:t>𝑓</m:t>
                        </m:r>
                      </m:sub>
                    </m:sSub>
                    <m:r>
                      <a:rPr lang="en-US" altLang="ja-JP" b="0" i="1" smtClean="0">
                        <a:solidFill>
                          <a:schemeClr val="tx1"/>
                        </a:solidFill>
                        <a:latin typeface="Cambria Math" panose="02040503050406030204" pitchFamily="18" charset="0"/>
                      </a:rPr>
                      <m:t>−</m:t>
                    </m:r>
                    <m:sSub>
                      <m:sSubPr>
                        <m:ctrlPr>
                          <a:rPr lang="en-US" altLang="ja-JP" i="1">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i="1">
                            <a:solidFill>
                              <a:schemeClr val="tx1"/>
                            </a:solidFill>
                            <a:latin typeface="Cambria Math" panose="02040503050406030204" pitchFamily="18" charset="0"/>
                          </a:rPr>
                          <m:t>𝑖</m:t>
                        </m:r>
                      </m:sub>
                    </m:sSub>
                  </m:oMath>
                </a14:m>
                <a:endParaRPr lang="ja-JP" altLang="en-US">
                  <a:solidFill>
                    <a:schemeClr val="tx1"/>
                  </a:solidFill>
                </a:endParaRPr>
              </a:p>
            </p:txBody>
          </p:sp>
        </mc:Choice>
        <mc:Fallback>
          <p:sp>
            <p:nvSpPr>
              <p:cNvPr id="15" name="テキスト ボックス 14">
                <a:extLst>
                  <a:ext uri="{FF2B5EF4-FFF2-40B4-BE49-F238E27FC236}">
                    <a16:creationId xmlns:a16="http://schemas.microsoft.com/office/drawing/2014/main" id="{3C57C840-BD7C-F25C-A0C1-17585BCAFEE1}"/>
                  </a:ext>
                </a:extLst>
              </p:cNvPr>
              <p:cNvSpPr txBox="1">
                <a:spLocks noRot="1" noChangeAspect="1" noMove="1" noResize="1" noEditPoints="1" noAdjustHandles="1" noChangeArrowheads="1" noChangeShapeType="1" noTextEdit="1"/>
              </p:cNvSpPr>
              <p:nvPr/>
            </p:nvSpPr>
            <p:spPr>
              <a:xfrm>
                <a:off x="5326485" y="4230843"/>
                <a:ext cx="2879835" cy="391582"/>
              </a:xfrm>
              <a:prstGeom prst="rect">
                <a:avLst/>
              </a:prstGeom>
              <a:blipFill>
                <a:blip r:embed="rId8"/>
                <a:stretch>
                  <a:fillRect t="-6452" b="-22581"/>
                </a:stretch>
              </a:blipFill>
            </p:spPr>
            <p:txBody>
              <a:bodyPr/>
              <a:lstStyle/>
              <a:p>
                <a:r>
                  <a:rPr lang="ja-JP" altLang="en-US">
                    <a:noFill/>
                  </a:rPr>
                  <a:t> </a:t>
                </a:r>
              </a:p>
            </p:txBody>
          </p:sp>
        </mc:Fallback>
      </mc:AlternateContent>
      <p:sp>
        <p:nvSpPr>
          <p:cNvPr id="19" name="正方形/長方形 18">
            <a:extLst>
              <a:ext uri="{FF2B5EF4-FFF2-40B4-BE49-F238E27FC236}">
                <a16:creationId xmlns:a16="http://schemas.microsoft.com/office/drawing/2014/main" id="{9346A4B1-E490-B72A-656F-6E38E7A36306}"/>
              </a:ext>
            </a:extLst>
          </p:cNvPr>
          <p:cNvSpPr/>
          <p:nvPr/>
        </p:nvSpPr>
        <p:spPr>
          <a:xfrm>
            <a:off x="957189" y="4851522"/>
            <a:ext cx="7849180" cy="1410499"/>
          </a:xfrm>
          <a:prstGeom prst="rect">
            <a:avLst/>
          </a:prstGeom>
          <a:solidFill>
            <a:schemeClr val="accent2">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highlight>
                <a:srgbClr val="FFFF00"/>
              </a:highlight>
            </a:endParaRPr>
          </a:p>
        </p:txBody>
      </p:sp>
      <mc:AlternateContent xmlns:mc="http://schemas.openxmlformats.org/markup-compatibility/2006">
        <mc:Choice xmlns:a14="http://schemas.microsoft.com/office/drawing/2010/main" Requires="a14">
          <p:sp>
            <p:nvSpPr>
              <p:cNvPr id="21" name="テキスト ボックス 20">
                <a:extLst>
                  <a:ext uri="{FF2B5EF4-FFF2-40B4-BE49-F238E27FC236}">
                    <a16:creationId xmlns:a16="http://schemas.microsoft.com/office/drawing/2014/main" id="{36BD36AA-2811-ADAA-F430-C8C3E7F3FDE6}"/>
                  </a:ext>
                </a:extLst>
              </p:cNvPr>
              <p:cNvSpPr txBox="1"/>
              <p:nvPr/>
            </p:nvSpPr>
            <p:spPr>
              <a:xfrm>
                <a:off x="713518" y="5311701"/>
                <a:ext cx="6379058" cy="1060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ja-JP" altLang="en-US" sz="2400" i="1" smtClean="0">
                          <a:solidFill>
                            <a:schemeClr val="tx1"/>
                          </a:solidFill>
                          <a:latin typeface="Cambria Math" panose="02040503050406030204" pitchFamily="18" charset="0"/>
                        </a:rPr>
                        <m:t>𝐹</m:t>
                      </m:r>
                      <m:d>
                        <m:dPr>
                          <m:ctrlPr>
                            <a:rPr lang="ja-JP" altLang="en-US" sz="2400" i="1">
                              <a:solidFill>
                                <a:schemeClr val="tx1"/>
                              </a:solidFill>
                              <a:latin typeface="Cambria Math" panose="02040503050406030204" pitchFamily="18" charset="0"/>
                            </a:rPr>
                          </m:ctrlPr>
                        </m:dPr>
                        <m:e>
                          <m:sSup>
                            <m:sSupPr>
                              <m:ctrlPr>
                                <a:rPr lang="ja-JP" altLang="en-US" sz="2400" i="1">
                                  <a:solidFill>
                                    <a:schemeClr val="tx1"/>
                                  </a:solidFill>
                                  <a:latin typeface="Cambria Math" panose="02040503050406030204" pitchFamily="18" charset="0"/>
                                </a:rPr>
                              </m:ctrlPr>
                            </m:sSupPr>
                            <m:e>
                              <m:r>
                                <a:rPr lang="ja-JP" altLang="en-US" sz="2400" b="1" i="1">
                                  <a:solidFill>
                                    <a:schemeClr val="tx1"/>
                                  </a:solidFill>
                                  <a:latin typeface="Cambria Math" panose="02040503050406030204" pitchFamily="18" charset="0"/>
                                </a:rPr>
                                <m:t>𝑲</m:t>
                              </m:r>
                            </m:e>
                            <m:sup>
                              <m:r>
                                <a:rPr lang="ja-JP" altLang="en-US" sz="2400" b="0" i="0">
                                  <a:solidFill>
                                    <a:schemeClr val="tx1"/>
                                  </a:solidFill>
                                  <a:latin typeface="Cambria Math" panose="02040503050406030204" pitchFamily="18" charset="0"/>
                                </a:rPr>
                                <m:t>′</m:t>
                              </m:r>
                            </m:sup>
                          </m:sSup>
                        </m:e>
                      </m:d>
                      <m:r>
                        <a:rPr lang="ja-JP" altLang="en-US" sz="2400" b="0" i="0">
                          <a:solidFill>
                            <a:schemeClr val="tx1"/>
                          </a:solidFill>
                          <a:latin typeface="Cambria Math" panose="02040503050406030204" pitchFamily="18" charset="0"/>
                        </a:rPr>
                        <m:t>=</m:t>
                      </m:r>
                      <m:r>
                        <a:rPr lang="en-US" altLang="ja-JP" sz="2400" i="1">
                          <a:solidFill>
                            <a:schemeClr val="tx1"/>
                          </a:solidFill>
                          <a:latin typeface="Cambria Math" panose="02040503050406030204" pitchFamily="18" charset="0"/>
                        </a:rPr>
                        <m:t>−</m:t>
                      </m:r>
                      <m:f>
                        <m:fPr>
                          <m:ctrlPr>
                            <a:rPr lang="ja-JP" altLang="ja-JP" sz="2400" i="1">
                              <a:solidFill>
                                <a:schemeClr val="tx1"/>
                              </a:solidFill>
                              <a:latin typeface="Cambria Math" panose="02040503050406030204" pitchFamily="18" charset="0"/>
                            </a:rPr>
                          </m:ctrlPr>
                        </m:fPr>
                        <m:num>
                          <m:r>
                            <a:rPr lang="en-US" altLang="ja-JP" sz="2400" i="1">
                              <a:solidFill>
                                <a:schemeClr val="tx1"/>
                              </a:solidFill>
                              <a:latin typeface="Cambria Math" panose="02040503050406030204" pitchFamily="18" charset="0"/>
                            </a:rPr>
                            <m:t>2</m:t>
                          </m:r>
                        </m:num>
                        <m:den>
                          <m:sSup>
                            <m:sSupPr>
                              <m:ctrlPr>
                                <a:rPr lang="ja-JP" altLang="ja-JP" sz="2400" i="1">
                                  <a:solidFill>
                                    <a:schemeClr val="tx1"/>
                                  </a:solidFill>
                                  <a:latin typeface="Cambria Math" panose="02040503050406030204" pitchFamily="18" charset="0"/>
                                </a:rPr>
                              </m:ctrlPr>
                            </m:sSupPr>
                            <m:e>
                              <m:d>
                                <m:dPr>
                                  <m:begChr m:val="|"/>
                                  <m:endChr m:val="|"/>
                                  <m:ctrlPr>
                                    <a:rPr lang="ja-JP" altLang="ja-JP" sz="2400" i="1">
                                      <a:solidFill>
                                        <a:schemeClr val="tx1"/>
                                      </a:solidFill>
                                      <a:latin typeface="Cambria Math" panose="02040503050406030204" pitchFamily="18" charset="0"/>
                                    </a:rPr>
                                  </m:ctrlPr>
                                </m:dPr>
                                <m:e>
                                  <m:sSup>
                                    <m:sSupPr>
                                      <m:ctrlPr>
                                        <a:rPr lang="ja-JP" altLang="en-US" sz="2400" i="1">
                                          <a:solidFill>
                                            <a:schemeClr val="tx1"/>
                                          </a:solidFill>
                                          <a:latin typeface="Cambria Math" panose="02040503050406030204" pitchFamily="18" charset="0"/>
                                        </a:rPr>
                                      </m:ctrlPr>
                                    </m:sSupPr>
                                    <m:e>
                                      <m:r>
                                        <a:rPr lang="ja-JP" altLang="en-US" sz="2400" b="1" i="1">
                                          <a:solidFill>
                                            <a:schemeClr val="tx1"/>
                                          </a:solidFill>
                                          <a:latin typeface="Cambria Math" panose="02040503050406030204" pitchFamily="18" charset="0"/>
                                        </a:rPr>
                                        <m:t>𝑲</m:t>
                                      </m:r>
                                    </m:e>
                                    <m:sup>
                                      <m:r>
                                        <a:rPr lang="ja-JP" altLang="en-US" sz="2400">
                                          <a:solidFill>
                                            <a:schemeClr val="tx1"/>
                                          </a:solidFill>
                                          <a:latin typeface="Cambria Math" panose="02040503050406030204" pitchFamily="18" charset="0"/>
                                        </a:rPr>
                                        <m:t>′</m:t>
                                      </m:r>
                                    </m:sup>
                                  </m:sSup>
                                </m:e>
                              </m:d>
                            </m:e>
                            <m:sup>
                              <m:r>
                                <a:rPr lang="en-US" altLang="ja-JP" sz="2400" i="1">
                                  <a:solidFill>
                                    <a:schemeClr val="tx1"/>
                                  </a:solidFill>
                                  <a:latin typeface="Cambria Math" panose="02040503050406030204" pitchFamily="18" charset="0"/>
                                </a:rPr>
                                <m:t>2</m:t>
                              </m:r>
                            </m:sup>
                          </m:sSup>
                        </m:den>
                      </m:f>
                      <m:nary>
                        <m:naryPr>
                          <m:limLoc m:val="undOvr"/>
                          <m:subHide m:val="on"/>
                          <m:supHide m:val="on"/>
                          <m:ctrlPr>
                            <a:rPr lang="ja-JP" altLang="ja-JP" sz="2400" i="1">
                              <a:solidFill>
                                <a:schemeClr val="tx1"/>
                              </a:solidFill>
                              <a:latin typeface="Cambria Math" panose="02040503050406030204" pitchFamily="18" charset="0"/>
                            </a:rPr>
                          </m:ctrlPr>
                        </m:naryPr>
                        <m:sub/>
                        <m:sup/>
                        <m:e>
                          <m:sSub>
                            <m:sSubPr>
                              <m:ctrlPr>
                                <a:rPr lang="ja-JP" altLang="ja-JP" sz="2400" i="1">
                                  <a:solidFill>
                                    <a:schemeClr val="tx1"/>
                                  </a:solidFill>
                                  <a:latin typeface="Cambria Math" panose="02040503050406030204" pitchFamily="18" charset="0"/>
                                </a:rPr>
                              </m:ctrlPr>
                            </m:sSubPr>
                            <m:e>
                              <m:r>
                                <a:rPr lang="en-US" altLang="ja-JP" sz="2400" i="1">
                                  <a:solidFill>
                                    <a:schemeClr val="tx1"/>
                                  </a:solidFill>
                                  <a:latin typeface="Cambria Math" panose="02040503050406030204" pitchFamily="18" charset="0"/>
                                </a:rPr>
                                <m:t>𝜓</m:t>
                              </m:r>
                            </m:e>
                            <m:sub>
                              <m:r>
                                <a:rPr lang="en-US" altLang="ja-JP" sz="2400" i="1">
                                  <a:solidFill>
                                    <a:schemeClr val="tx1"/>
                                  </a:solidFill>
                                  <a:latin typeface="Cambria Math" panose="02040503050406030204" pitchFamily="18" charset="0"/>
                                </a:rPr>
                                <m:t>𝑔</m:t>
                              </m:r>
                            </m:sub>
                          </m:sSub>
                          <m:d>
                            <m:dPr>
                              <m:ctrlPr>
                                <a:rPr lang="ja-JP" altLang="ja-JP" sz="2400" i="1">
                                  <a:solidFill>
                                    <a:schemeClr val="tx1"/>
                                  </a:solidFill>
                                  <a:latin typeface="Cambria Math" panose="02040503050406030204" pitchFamily="18" charset="0"/>
                                </a:rPr>
                              </m:ctrlPr>
                            </m:dPr>
                            <m:e>
                              <m:sSup>
                                <m:sSupPr>
                                  <m:ctrlPr>
                                    <a:rPr lang="en-US" altLang="ja-JP" sz="2400" b="1" i="1" smtClean="0">
                                      <a:solidFill>
                                        <a:schemeClr val="tx1"/>
                                      </a:solidFill>
                                      <a:latin typeface="Cambria Math" panose="02040503050406030204" pitchFamily="18" charset="0"/>
                                    </a:rPr>
                                  </m:ctrlPr>
                                </m:sSupPr>
                                <m:e>
                                  <m:r>
                                    <a:rPr lang="en-US" altLang="ja-JP" sz="2400" b="1" i="1" smtClean="0">
                                      <a:solidFill>
                                        <a:schemeClr val="tx1"/>
                                      </a:solidFill>
                                      <a:latin typeface="Cambria Math" panose="02040503050406030204" pitchFamily="18" charset="0"/>
                                    </a:rPr>
                                    <m:t>𝒓</m:t>
                                  </m:r>
                                </m:e>
                                <m:sup>
                                  <m:r>
                                    <a:rPr lang="en-US" altLang="ja-JP" sz="2400" b="1" i="1" smtClean="0">
                                      <a:solidFill>
                                        <a:schemeClr val="tx1"/>
                                      </a:solidFill>
                                      <a:latin typeface="Cambria Math" panose="02040503050406030204" pitchFamily="18" charset="0"/>
                                    </a:rPr>
                                    <m:t>′</m:t>
                                  </m:r>
                                </m:sup>
                              </m:sSup>
                            </m:e>
                          </m:d>
                        </m:e>
                      </m:nary>
                      <m:sSub>
                        <m:sSubPr>
                          <m:ctrlPr>
                            <a:rPr lang="ja-JP" altLang="ja-JP" sz="2400" i="1">
                              <a:solidFill>
                                <a:schemeClr val="tx1"/>
                              </a:solidFill>
                              <a:latin typeface="Cambria Math" panose="02040503050406030204" pitchFamily="18" charset="0"/>
                            </a:rPr>
                          </m:ctrlPr>
                        </m:sSubPr>
                        <m:e>
                          <m:r>
                            <a:rPr lang="en-US" altLang="ja-JP" sz="2400" i="1">
                              <a:solidFill>
                                <a:schemeClr val="tx1"/>
                              </a:solidFill>
                              <a:latin typeface="Cambria Math" panose="02040503050406030204" pitchFamily="18" charset="0"/>
                            </a:rPr>
                            <m:t>𝜓</m:t>
                          </m:r>
                        </m:e>
                        <m:sub>
                          <m:r>
                            <a:rPr lang="en-US" altLang="ja-JP" sz="2400" i="1">
                              <a:solidFill>
                                <a:schemeClr val="tx1"/>
                              </a:solidFill>
                              <a:latin typeface="Cambria Math" panose="02040503050406030204" pitchFamily="18" charset="0"/>
                            </a:rPr>
                            <m:t>𝑒</m:t>
                          </m:r>
                        </m:sub>
                      </m:sSub>
                      <m:d>
                        <m:dPr>
                          <m:ctrlPr>
                            <a:rPr lang="ja-JP" altLang="ja-JP" sz="2400" i="1">
                              <a:solidFill>
                                <a:schemeClr val="tx1"/>
                              </a:solidFill>
                              <a:latin typeface="Cambria Math" panose="02040503050406030204" pitchFamily="18" charset="0"/>
                            </a:rPr>
                          </m:ctrlPr>
                        </m:dPr>
                        <m:e>
                          <m:sSup>
                            <m:sSupPr>
                              <m:ctrlPr>
                                <a:rPr lang="en-US" altLang="ja-JP" sz="2400" b="1" i="1" smtClean="0">
                                  <a:solidFill>
                                    <a:schemeClr val="tx1"/>
                                  </a:solidFill>
                                  <a:latin typeface="Cambria Math" panose="02040503050406030204" pitchFamily="18" charset="0"/>
                                </a:rPr>
                              </m:ctrlPr>
                            </m:sSupPr>
                            <m:e>
                              <m:r>
                                <a:rPr lang="en-US" altLang="ja-JP" sz="2400" b="1" i="1" smtClean="0">
                                  <a:solidFill>
                                    <a:schemeClr val="tx1"/>
                                  </a:solidFill>
                                  <a:latin typeface="Cambria Math" panose="02040503050406030204" pitchFamily="18" charset="0"/>
                                </a:rPr>
                                <m:t>𝒓</m:t>
                              </m:r>
                            </m:e>
                            <m:sup>
                              <m:r>
                                <a:rPr lang="en-US" altLang="ja-JP" sz="2400" b="1" i="1" smtClean="0">
                                  <a:solidFill>
                                    <a:schemeClr val="tx1"/>
                                  </a:solidFill>
                                  <a:latin typeface="Cambria Math" panose="02040503050406030204" pitchFamily="18" charset="0"/>
                                </a:rPr>
                                <m:t>′</m:t>
                              </m:r>
                            </m:sup>
                          </m:sSup>
                        </m:e>
                      </m:d>
                      <m:sSup>
                        <m:sSupPr>
                          <m:ctrlPr>
                            <a:rPr lang="ja-JP" altLang="ja-JP" sz="2400" i="1">
                              <a:solidFill>
                                <a:schemeClr val="tx1"/>
                              </a:solidFill>
                              <a:latin typeface="Cambria Math" panose="02040503050406030204" pitchFamily="18" charset="0"/>
                            </a:rPr>
                          </m:ctrlPr>
                        </m:sSupPr>
                        <m:e>
                          <m:r>
                            <a:rPr lang="en-US" altLang="ja-JP" sz="2400" i="1">
                              <a:solidFill>
                                <a:schemeClr val="tx1"/>
                              </a:solidFill>
                              <a:latin typeface="Cambria Math" panose="02040503050406030204" pitchFamily="18" charset="0"/>
                            </a:rPr>
                            <m:t>𝑒</m:t>
                          </m:r>
                        </m:e>
                        <m:sup>
                          <m:r>
                            <a:rPr lang="en-US" altLang="ja-JP" sz="2400" i="1">
                              <a:solidFill>
                                <a:schemeClr val="tx1"/>
                              </a:solidFill>
                              <a:latin typeface="Cambria Math" panose="02040503050406030204" pitchFamily="18" charset="0"/>
                            </a:rPr>
                            <m:t>𝑖</m:t>
                          </m:r>
                          <m:sSup>
                            <m:sSupPr>
                              <m:ctrlPr>
                                <a:rPr lang="en-US" altLang="ja-JP" sz="2400" b="1" i="1" smtClean="0">
                                  <a:solidFill>
                                    <a:schemeClr val="tx1"/>
                                  </a:solidFill>
                                  <a:latin typeface="Cambria Math" panose="02040503050406030204" pitchFamily="18" charset="0"/>
                                </a:rPr>
                              </m:ctrlPr>
                            </m:sSupPr>
                            <m:e>
                              <m:r>
                                <a:rPr lang="en-US" altLang="ja-JP" sz="2400" b="1" i="1" smtClean="0">
                                  <a:solidFill>
                                    <a:schemeClr val="tx1"/>
                                  </a:solidFill>
                                  <a:latin typeface="Cambria Math" panose="02040503050406030204" pitchFamily="18" charset="0"/>
                                </a:rPr>
                                <m:t>𝑲</m:t>
                              </m:r>
                            </m:e>
                            <m:sup>
                              <m:r>
                                <a:rPr lang="en-US" altLang="ja-JP" sz="2400" b="1" i="1" smtClean="0">
                                  <a:solidFill>
                                    <a:schemeClr val="tx1"/>
                                  </a:solidFill>
                                  <a:latin typeface="Cambria Math" panose="02040503050406030204" pitchFamily="18" charset="0"/>
                                </a:rPr>
                                <m:t>′</m:t>
                              </m:r>
                            </m:sup>
                          </m:sSup>
                          <m:r>
                            <a:rPr lang="en-US" altLang="ja-JP" sz="2400" b="1" i="1">
                              <a:solidFill>
                                <a:schemeClr val="tx1"/>
                              </a:solidFill>
                              <a:latin typeface="Cambria Math" panose="02040503050406030204" pitchFamily="18" charset="0"/>
                            </a:rPr>
                            <m:t>∙</m:t>
                          </m:r>
                          <m:r>
                            <a:rPr lang="en-US" altLang="ja-JP" sz="2400" b="1" i="1">
                              <a:solidFill>
                                <a:schemeClr val="tx1"/>
                              </a:solidFill>
                              <a:latin typeface="Cambria Math" panose="02040503050406030204" pitchFamily="18" charset="0"/>
                            </a:rPr>
                            <m:t>𝒓</m:t>
                          </m:r>
                          <m:r>
                            <a:rPr lang="en-US" altLang="ja-JP" sz="2400" b="1" i="1">
                              <a:solidFill>
                                <a:schemeClr val="tx1"/>
                              </a:solidFill>
                              <a:latin typeface="Cambria Math" panose="02040503050406030204" pitchFamily="18" charset="0"/>
                            </a:rPr>
                            <m:t>′</m:t>
                          </m:r>
                        </m:sup>
                      </m:sSup>
                      <m:r>
                        <a:rPr lang="en-US" altLang="ja-JP" sz="2400" i="1" smtClean="0">
                          <a:solidFill>
                            <a:schemeClr val="tx1"/>
                          </a:solidFill>
                          <a:latin typeface="Cambria Math" panose="02040503050406030204" pitchFamily="18" charset="0"/>
                        </a:rPr>
                        <m:t>𝑑</m:t>
                      </m:r>
                      <m:r>
                        <a:rPr lang="en-US" altLang="ja-JP" sz="2400" b="1" i="1" smtClean="0">
                          <a:solidFill>
                            <a:schemeClr val="tx1"/>
                          </a:solidFill>
                          <a:latin typeface="Cambria Math" panose="02040503050406030204" pitchFamily="18" charset="0"/>
                        </a:rPr>
                        <m:t>𝒓</m:t>
                      </m:r>
                      <m:r>
                        <a:rPr lang="en-US" altLang="ja-JP" sz="2400" b="1" i="1" smtClean="0">
                          <a:solidFill>
                            <a:schemeClr val="tx1"/>
                          </a:solidFill>
                          <a:latin typeface="Cambria Math" panose="02040503050406030204" pitchFamily="18" charset="0"/>
                        </a:rPr>
                        <m:t>′</m:t>
                      </m:r>
                    </m:oMath>
                  </m:oMathPara>
                </a14:m>
                <a:endParaRPr lang="ja-JP" altLang="en-US" sz="2400">
                  <a:solidFill>
                    <a:schemeClr val="tx1"/>
                  </a:solidFill>
                </a:endParaRPr>
              </a:p>
            </p:txBody>
          </p:sp>
        </mc:Choice>
        <mc:Fallback>
          <p:sp>
            <p:nvSpPr>
              <p:cNvPr id="21" name="テキスト ボックス 20">
                <a:extLst>
                  <a:ext uri="{FF2B5EF4-FFF2-40B4-BE49-F238E27FC236}">
                    <a16:creationId xmlns:a16="http://schemas.microsoft.com/office/drawing/2014/main" id="{36BD36AA-2811-ADAA-F430-C8C3E7F3FDE6}"/>
                  </a:ext>
                </a:extLst>
              </p:cNvPr>
              <p:cNvSpPr txBox="1">
                <a:spLocks noRot="1" noChangeAspect="1" noMove="1" noResize="1" noEditPoints="1" noAdjustHandles="1" noChangeArrowheads="1" noChangeShapeType="1" noTextEdit="1"/>
              </p:cNvSpPr>
              <p:nvPr/>
            </p:nvSpPr>
            <p:spPr>
              <a:xfrm>
                <a:off x="713518" y="5311701"/>
                <a:ext cx="6379058" cy="1060931"/>
              </a:xfrm>
              <a:prstGeom prst="rect">
                <a:avLst/>
              </a:prstGeom>
              <a:blipFill>
                <a:blip r:embed="rId9"/>
                <a:stretch>
                  <a:fillRect t="-140476" b="-194048"/>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3" name="字幕 2">
                <a:extLst>
                  <a:ext uri="{FF2B5EF4-FFF2-40B4-BE49-F238E27FC236}">
                    <a16:creationId xmlns:a16="http://schemas.microsoft.com/office/drawing/2014/main" id="{9B6C84B4-C080-BB55-6DEB-613D3932170F}"/>
                  </a:ext>
                </a:extLst>
              </p:cNvPr>
              <p:cNvSpPr txBox="1">
                <a:spLocks/>
              </p:cNvSpPr>
              <p:nvPr/>
            </p:nvSpPr>
            <p:spPr>
              <a:xfrm>
                <a:off x="1047193" y="4892469"/>
                <a:ext cx="3671456" cy="5037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2000">
                    <a:effectLst/>
                    <a:latin typeface="MS"/>
                  </a:rPr>
                  <a:t>散乱振幅</a:t>
                </a:r>
                <a14:m>
                  <m:oMath xmlns:m="http://schemas.openxmlformats.org/officeDocument/2006/math">
                    <m:r>
                      <a:rPr lang="en-US" altLang="ja-JP" sz="2000" i="1" smtClean="0">
                        <a:solidFill>
                          <a:schemeClr val="tx1"/>
                        </a:solidFill>
                        <a:latin typeface="Cambria Math" panose="02040503050406030204" pitchFamily="18" charset="0"/>
                      </a:rPr>
                      <m:t>𝐹</m:t>
                    </m:r>
                    <m:d>
                      <m:dPr>
                        <m:ctrlPr>
                          <a:rPr lang="en-US" altLang="ja-JP" sz="2000" i="1">
                            <a:solidFill>
                              <a:schemeClr val="tx1"/>
                            </a:solidFill>
                            <a:latin typeface="Cambria Math" panose="02040503050406030204" pitchFamily="18" charset="0"/>
                          </a:rPr>
                        </m:ctrlPr>
                      </m:dPr>
                      <m:e>
                        <m:r>
                          <a:rPr lang="en-US" altLang="ja-JP" sz="2000" b="1" i="1">
                            <a:solidFill>
                              <a:schemeClr val="tx1"/>
                            </a:solidFill>
                            <a:latin typeface="Cambria Math" panose="02040503050406030204" pitchFamily="18" charset="0"/>
                          </a:rPr>
                          <m:t>𝑲</m:t>
                        </m:r>
                        <m:r>
                          <a:rPr lang="en-US" altLang="ja-JP" sz="2000" b="1" i="1" smtClean="0">
                            <a:solidFill>
                              <a:schemeClr val="tx1"/>
                            </a:solidFill>
                            <a:latin typeface="Cambria Math" panose="02040503050406030204" pitchFamily="18" charset="0"/>
                          </a:rPr>
                          <m:t>′</m:t>
                        </m:r>
                      </m:e>
                    </m:d>
                  </m:oMath>
                </a14:m>
                <a:endParaRPr lang="ja-JP" altLang="en-US" sz="2000"/>
              </a:p>
            </p:txBody>
          </p:sp>
        </mc:Choice>
        <mc:Fallback>
          <p:sp>
            <p:nvSpPr>
              <p:cNvPr id="23" name="字幕 2">
                <a:extLst>
                  <a:ext uri="{FF2B5EF4-FFF2-40B4-BE49-F238E27FC236}">
                    <a16:creationId xmlns:a16="http://schemas.microsoft.com/office/drawing/2014/main" id="{9B6C84B4-C080-BB55-6DEB-613D3932170F}"/>
                  </a:ext>
                </a:extLst>
              </p:cNvPr>
              <p:cNvSpPr txBox="1">
                <a:spLocks noRot="1" noChangeAspect="1" noMove="1" noResize="1" noEditPoints="1" noAdjustHandles="1" noChangeArrowheads="1" noChangeShapeType="1" noTextEdit="1"/>
              </p:cNvSpPr>
              <p:nvPr/>
            </p:nvSpPr>
            <p:spPr>
              <a:xfrm>
                <a:off x="1047193" y="4892469"/>
                <a:ext cx="3671456" cy="503792"/>
              </a:xfrm>
              <a:prstGeom prst="rect">
                <a:avLst/>
              </a:prstGeom>
              <a:blipFill>
                <a:blip r:embed="rId10"/>
                <a:stretch>
                  <a:fillRect l="-1724" t="-1250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6" name="字幕 2">
                <a:extLst>
                  <a:ext uri="{FF2B5EF4-FFF2-40B4-BE49-F238E27FC236}">
                    <a16:creationId xmlns:a16="http://schemas.microsoft.com/office/drawing/2014/main" id="{B07DCD5E-94C6-311E-CC48-24B021340B0B}"/>
                  </a:ext>
                </a:extLst>
              </p:cNvPr>
              <p:cNvSpPr txBox="1">
                <a:spLocks/>
              </p:cNvSpPr>
              <p:nvPr/>
            </p:nvSpPr>
            <p:spPr>
              <a:xfrm>
                <a:off x="5777404" y="5183828"/>
                <a:ext cx="3190330" cy="3968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a:solidFill>
                      <a:schemeClr val="tx1"/>
                    </a:solidFill>
                  </a:rPr>
                  <a:t>注目する電子の終状態</a:t>
                </a:r>
                <a:r>
                  <a:rPr lang="en-US" altLang="ja-JP" sz="1800" dirty="0"/>
                  <a:t>…</a:t>
                </a:r>
                <a14:m>
                  <m:oMath xmlns:m="http://schemas.openxmlformats.org/officeDocument/2006/math">
                    <m:sSub>
                      <m:sSubPr>
                        <m:ctrlPr>
                          <a:rPr lang="ja-JP" altLang="ja-JP" sz="1800" i="1">
                            <a:solidFill>
                              <a:schemeClr val="tx1"/>
                            </a:solidFill>
                            <a:latin typeface="Cambria Math" panose="02040503050406030204" pitchFamily="18" charset="0"/>
                            <a:ea typeface="Cambria Math" panose="02040503050406030204" pitchFamily="18" charset="0"/>
                          </a:rPr>
                        </m:ctrlPr>
                      </m:sSubPr>
                      <m:e>
                        <m:r>
                          <a:rPr lang="en-US" altLang="ja-JP" sz="1800" i="1" kern="100">
                            <a:solidFill>
                              <a:schemeClr val="tx1"/>
                            </a:solidFill>
                            <a:latin typeface="Cambria Math" panose="02040503050406030204" pitchFamily="18" charset="0"/>
                            <a:ea typeface="ＭＳ 明朝" panose="02020609040205080304" pitchFamily="49" charset="-128"/>
                            <a:cs typeface="Times New Roman" panose="02020603050405020304" pitchFamily="18" charset="0"/>
                          </a:rPr>
                          <m:t>𝜓</m:t>
                        </m:r>
                      </m:e>
                      <m:sub>
                        <m:r>
                          <a:rPr lang="en-US" altLang="ja-JP" sz="1800" i="1" kern="100" smtClean="0">
                            <a:solidFill>
                              <a:schemeClr val="tx1"/>
                            </a:solidFill>
                            <a:latin typeface="Cambria Math" panose="02040503050406030204" pitchFamily="18" charset="0"/>
                            <a:ea typeface="ＭＳ 明朝" panose="02020609040205080304" pitchFamily="49" charset="-128"/>
                            <a:cs typeface="Times New Roman" panose="02020603050405020304" pitchFamily="18" charset="0"/>
                          </a:rPr>
                          <m:t>𝑒</m:t>
                        </m:r>
                      </m:sub>
                    </m:sSub>
                  </m:oMath>
                </a14:m>
                <a:endParaRPr lang="en-US" altLang="ja-JP" sz="1800" dirty="0">
                  <a:solidFill>
                    <a:schemeClr val="tx1"/>
                  </a:solidFill>
                </a:endParaRPr>
              </a:p>
            </p:txBody>
          </p:sp>
        </mc:Choice>
        <mc:Fallback>
          <p:sp>
            <p:nvSpPr>
              <p:cNvPr id="26" name="字幕 2">
                <a:extLst>
                  <a:ext uri="{FF2B5EF4-FFF2-40B4-BE49-F238E27FC236}">
                    <a16:creationId xmlns:a16="http://schemas.microsoft.com/office/drawing/2014/main" id="{B07DCD5E-94C6-311E-CC48-24B021340B0B}"/>
                  </a:ext>
                </a:extLst>
              </p:cNvPr>
              <p:cNvSpPr txBox="1">
                <a:spLocks noRot="1" noChangeAspect="1" noMove="1" noResize="1" noEditPoints="1" noAdjustHandles="1" noChangeArrowheads="1" noChangeShapeType="1" noTextEdit="1"/>
              </p:cNvSpPr>
              <p:nvPr/>
            </p:nvSpPr>
            <p:spPr>
              <a:xfrm>
                <a:off x="5777404" y="5183828"/>
                <a:ext cx="3190330" cy="396876"/>
              </a:xfrm>
              <a:prstGeom prst="rect">
                <a:avLst/>
              </a:prstGeom>
              <a:blipFill>
                <a:blip r:embed="rId11"/>
                <a:stretch>
                  <a:fillRect l="-1984" t="-12500" b="-1250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7" name="字幕 2">
                <a:extLst>
                  <a:ext uri="{FF2B5EF4-FFF2-40B4-BE49-F238E27FC236}">
                    <a16:creationId xmlns:a16="http://schemas.microsoft.com/office/drawing/2014/main" id="{4D1E6BA2-AEC1-FA87-AE0C-A0C75A63D656}"/>
                  </a:ext>
                </a:extLst>
              </p:cNvPr>
              <p:cNvSpPr txBox="1">
                <a:spLocks/>
              </p:cNvSpPr>
              <p:nvPr/>
            </p:nvSpPr>
            <p:spPr>
              <a:xfrm>
                <a:off x="5778726" y="4902725"/>
                <a:ext cx="3171078" cy="5346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a:solidFill>
                      <a:schemeClr val="tx1"/>
                    </a:solidFill>
                  </a:rPr>
                  <a:t>注目する電子の始状態</a:t>
                </a:r>
                <a:r>
                  <a:rPr lang="en-US" altLang="ja-JP" sz="1800" dirty="0"/>
                  <a:t>…</a:t>
                </a:r>
                <a14:m>
                  <m:oMath xmlns:m="http://schemas.openxmlformats.org/officeDocument/2006/math">
                    <m:sSub>
                      <m:sSubPr>
                        <m:ctrlPr>
                          <a:rPr lang="ja-JP" altLang="ja-JP" sz="1800" i="1" smtClean="0">
                            <a:solidFill>
                              <a:schemeClr val="tx1"/>
                            </a:solidFill>
                            <a:latin typeface="Cambria Math" panose="02040503050406030204" pitchFamily="18" charset="0"/>
                            <a:ea typeface="Cambria Math" panose="02040503050406030204" pitchFamily="18" charset="0"/>
                          </a:rPr>
                        </m:ctrlPr>
                      </m:sSubPr>
                      <m:e>
                        <m:r>
                          <a:rPr lang="en-US" altLang="ja-JP" sz="1800" i="1" kern="100">
                            <a:solidFill>
                              <a:schemeClr val="tx1"/>
                            </a:solidFill>
                            <a:latin typeface="Cambria Math" panose="02040503050406030204" pitchFamily="18" charset="0"/>
                            <a:ea typeface="ＭＳ 明朝" panose="02020609040205080304" pitchFamily="49" charset="-128"/>
                            <a:cs typeface="Times New Roman" panose="02020603050405020304" pitchFamily="18" charset="0"/>
                          </a:rPr>
                          <m:t>𝜓</m:t>
                        </m:r>
                      </m:e>
                      <m:sub>
                        <m:r>
                          <a:rPr lang="en-US" altLang="ja-JP" sz="1800" i="1" kern="100">
                            <a:solidFill>
                              <a:schemeClr val="tx1"/>
                            </a:solidFill>
                            <a:latin typeface="Cambria Math" panose="02040503050406030204" pitchFamily="18" charset="0"/>
                            <a:ea typeface="ＭＳ 明朝" panose="02020609040205080304" pitchFamily="49" charset="-128"/>
                            <a:cs typeface="Times New Roman" panose="02020603050405020304" pitchFamily="18" charset="0"/>
                          </a:rPr>
                          <m:t>𝑔</m:t>
                        </m:r>
                      </m:sub>
                    </m:sSub>
                  </m:oMath>
                </a14:m>
                <a:endParaRPr lang="en-US" altLang="ja-JP" sz="1800" dirty="0">
                  <a:solidFill>
                    <a:schemeClr val="tx1"/>
                  </a:solidFill>
                </a:endParaRPr>
              </a:p>
            </p:txBody>
          </p:sp>
        </mc:Choice>
        <mc:Fallback>
          <p:sp>
            <p:nvSpPr>
              <p:cNvPr id="27" name="字幕 2">
                <a:extLst>
                  <a:ext uri="{FF2B5EF4-FFF2-40B4-BE49-F238E27FC236}">
                    <a16:creationId xmlns:a16="http://schemas.microsoft.com/office/drawing/2014/main" id="{4D1E6BA2-AEC1-FA87-AE0C-A0C75A63D656}"/>
                  </a:ext>
                </a:extLst>
              </p:cNvPr>
              <p:cNvSpPr txBox="1">
                <a:spLocks noRot="1" noChangeAspect="1" noMove="1" noResize="1" noEditPoints="1" noAdjustHandles="1" noChangeArrowheads="1" noChangeShapeType="1" noTextEdit="1"/>
              </p:cNvSpPr>
              <p:nvPr/>
            </p:nvSpPr>
            <p:spPr>
              <a:xfrm>
                <a:off x="5778726" y="4902725"/>
                <a:ext cx="3171078" cy="534637"/>
              </a:xfrm>
              <a:prstGeom prst="rect">
                <a:avLst/>
              </a:prstGeom>
              <a:blipFill>
                <a:blip r:embed="rId12"/>
                <a:stretch>
                  <a:fillRect l="-1600" t="-6818"/>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8" name="字幕 2">
                <a:extLst>
                  <a:ext uri="{FF2B5EF4-FFF2-40B4-BE49-F238E27FC236}">
                    <a16:creationId xmlns:a16="http://schemas.microsoft.com/office/drawing/2014/main" id="{0216BBA5-6401-02D0-2E5D-B9FCB046A1D3}"/>
                  </a:ext>
                </a:extLst>
              </p:cNvPr>
              <p:cNvSpPr txBox="1">
                <a:spLocks/>
              </p:cNvSpPr>
              <p:nvPr/>
            </p:nvSpPr>
            <p:spPr>
              <a:xfrm>
                <a:off x="6038702" y="5969527"/>
                <a:ext cx="3171078" cy="4000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a:solidFill>
                      <a:schemeClr val="tx1"/>
                    </a:solidFill>
                  </a:rPr>
                  <a:t>注目する電子の位置</a:t>
                </a:r>
                <a:r>
                  <a:rPr lang="en-US" altLang="ja-JP" sz="1800" dirty="0"/>
                  <a:t>…</a:t>
                </a:r>
                <a14:m>
                  <m:oMath xmlns:m="http://schemas.openxmlformats.org/officeDocument/2006/math">
                    <m:r>
                      <a:rPr lang="en-US" altLang="ja-JP" sz="1800" b="1" i="1">
                        <a:latin typeface="Cambria Math" panose="02040503050406030204" pitchFamily="18" charset="0"/>
                      </a:rPr>
                      <m:t>𝒓</m:t>
                    </m:r>
                  </m:oMath>
                </a14:m>
                <a:r>
                  <a:rPr lang="en-US" altLang="ja-JP" sz="1800" dirty="0">
                    <a:solidFill>
                      <a:schemeClr val="tx1"/>
                    </a:solidFill>
                  </a:rPr>
                  <a:t>’</a:t>
                </a:r>
              </a:p>
            </p:txBody>
          </p:sp>
        </mc:Choice>
        <mc:Fallback>
          <p:sp>
            <p:nvSpPr>
              <p:cNvPr id="28" name="字幕 2">
                <a:extLst>
                  <a:ext uri="{FF2B5EF4-FFF2-40B4-BE49-F238E27FC236}">
                    <a16:creationId xmlns:a16="http://schemas.microsoft.com/office/drawing/2014/main" id="{0216BBA5-6401-02D0-2E5D-B9FCB046A1D3}"/>
                  </a:ext>
                </a:extLst>
              </p:cNvPr>
              <p:cNvSpPr txBox="1">
                <a:spLocks noRot="1" noChangeAspect="1" noMove="1" noResize="1" noEditPoints="1" noAdjustHandles="1" noChangeArrowheads="1" noChangeShapeType="1" noTextEdit="1"/>
              </p:cNvSpPr>
              <p:nvPr/>
            </p:nvSpPr>
            <p:spPr>
              <a:xfrm>
                <a:off x="6038702" y="5969527"/>
                <a:ext cx="3171078" cy="400072"/>
              </a:xfrm>
              <a:prstGeom prst="rect">
                <a:avLst/>
              </a:prstGeom>
              <a:blipFill>
                <a:blip r:embed="rId13"/>
                <a:stretch>
                  <a:fillRect l="-1594" t="-9091" b="-909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102991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C4E6633C-768E-2EC2-7212-884DB6718878}"/>
              </a:ext>
            </a:extLst>
          </p:cNvPr>
          <p:cNvPicPr>
            <a:picLocks noChangeAspect="1"/>
          </p:cNvPicPr>
          <p:nvPr/>
        </p:nvPicPr>
        <p:blipFill>
          <a:blip r:embed="rId2"/>
          <a:stretch>
            <a:fillRect/>
          </a:stretch>
        </p:blipFill>
        <p:spPr>
          <a:xfrm>
            <a:off x="4480644" y="2460811"/>
            <a:ext cx="3960000" cy="3960000"/>
          </a:xfrm>
          <a:prstGeom prst="rect">
            <a:avLst/>
          </a:prstGeom>
        </p:spPr>
      </p:pic>
      <p:pic>
        <p:nvPicPr>
          <p:cNvPr id="20" name="図 19">
            <a:extLst>
              <a:ext uri="{FF2B5EF4-FFF2-40B4-BE49-F238E27FC236}">
                <a16:creationId xmlns:a16="http://schemas.microsoft.com/office/drawing/2014/main" id="{7E9062BB-039D-ADF6-E4B8-0839DCCC99B8}"/>
              </a:ext>
            </a:extLst>
          </p:cNvPr>
          <p:cNvPicPr>
            <a:picLocks noChangeAspect="1"/>
          </p:cNvPicPr>
          <p:nvPr/>
        </p:nvPicPr>
        <p:blipFill>
          <a:blip r:embed="rId3"/>
          <a:stretch>
            <a:fillRect/>
          </a:stretch>
        </p:blipFill>
        <p:spPr>
          <a:xfrm>
            <a:off x="8232000" y="2442881"/>
            <a:ext cx="3960000" cy="3960000"/>
          </a:xfrm>
          <a:prstGeom prst="rect">
            <a:avLst/>
          </a:prstGeom>
        </p:spPr>
      </p:pic>
      <p:sp>
        <p:nvSpPr>
          <p:cNvPr id="16" name="正方形/長方形 15">
            <a:extLst>
              <a:ext uri="{FF2B5EF4-FFF2-40B4-BE49-F238E27FC236}">
                <a16:creationId xmlns:a16="http://schemas.microsoft.com/office/drawing/2014/main" id="{191864A6-36E5-555A-5AA9-DE635C7DF4D5}"/>
              </a:ext>
            </a:extLst>
          </p:cNvPr>
          <p:cNvSpPr/>
          <p:nvPr/>
        </p:nvSpPr>
        <p:spPr>
          <a:xfrm>
            <a:off x="400426" y="1183342"/>
            <a:ext cx="5408705" cy="1437760"/>
          </a:xfrm>
          <a:prstGeom prst="rect">
            <a:avLst/>
          </a:prstGeom>
          <a:solidFill>
            <a:schemeClr val="accent5">
              <a:lumMod val="20000"/>
              <a:lumOff val="8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654FD6B7-859E-9D2D-EF1D-7CD666088CF7}"/>
              </a:ext>
            </a:extLst>
          </p:cNvPr>
          <p:cNvSpPr txBox="1"/>
          <p:nvPr/>
        </p:nvSpPr>
        <p:spPr>
          <a:xfrm>
            <a:off x="376713" y="3767179"/>
            <a:ext cx="4410439" cy="707886"/>
          </a:xfrm>
          <a:prstGeom prst="rect">
            <a:avLst/>
          </a:prstGeom>
          <a:noFill/>
        </p:spPr>
        <p:txBody>
          <a:bodyPr wrap="square" rtlCol="0">
            <a:spAutoFit/>
          </a:bodyPr>
          <a:lstStyle/>
          <a:p>
            <a:r>
              <a:rPr lang="ja-JP" altLang="en-US" sz="2000">
                <a:ea typeface="Cambria Math" panose="02040503050406030204" pitchFamily="18" charset="0"/>
              </a:rPr>
              <a:t>微分断面積の計算において、分子軸を基準とした座標を用いた。</a:t>
            </a:r>
            <a:endParaRPr kumimoji="1" lang="ja-JP" altLang="en-US" sz="2000"/>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AA309957-618E-389C-C190-76F471F78227}"/>
                  </a:ext>
                </a:extLst>
              </p:cNvPr>
              <p:cNvSpPr txBox="1"/>
              <p:nvPr/>
            </p:nvSpPr>
            <p:spPr>
              <a:xfrm>
                <a:off x="484094" y="1338469"/>
                <a:ext cx="5390395" cy="8996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Cambria Math" panose="02040503050406030204" pitchFamily="18" charset="0"/>
                        </a:rPr>
                        <m:t>𝐷𝐶𝑆</m:t>
                      </m:r>
                      <m:r>
                        <a:rPr lang="en-US" altLang="ja-JP" sz="2000" i="1" smtClean="0">
                          <a:latin typeface="Cambria Math" panose="02040503050406030204" pitchFamily="18" charset="0"/>
                          <a:ea typeface="Cambria Math" panose="02040503050406030204" pitchFamily="18" charset="0"/>
                        </a:rPr>
                        <m:t>=</m:t>
                      </m:r>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1</m:t>
                          </m:r>
                        </m:num>
                        <m:den>
                          <m:r>
                            <a:rPr lang="en-US" altLang="ja-JP" sz="2000" i="1">
                              <a:latin typeface="Cambria Math" panose="02040503050406030204" pitchFamily="18" charset="0"/>
                              <a:ea typeface="Cambria Math" panose="02040503050406030204" pitchFamily="18" charset="0"/>
                            </a:rPr>
                            <m:t>4</m:t>
                          </m:r>
                          <m:sSup>
                            <m:sSupPr>
                              <m:ctrlPr>
                                <a:rPr lang="en-US" altLang="ja-JP" sz="2000" i="1">
                                  <a:latin typeface="Cambria Math" panose="02040503050406030204" pitchFamily="18" charset="0"/>
                                  <a:ea typeface="Cambria Math" panose="02040503050406030204" pitchFamily="18" charset="0"/>
                                </a:rPr>
                              </m:ctrlPr>
                            </m:sSupPr>
                            <m:e>
                              <m:r>
                                <a:rPr lang="en-US" altLang="ja-JP" sz="2000" i="1">
                                  <a:latin typeface="Cambria Math" panose="02040503050406030204" pitchFamily="18" charset="0"/>
                                  <a:ea typeface="Cambria Math" panose="02040503050406030204" pitchFamily="18" charset="0"/>
                                </a:rPr>
                                <m:t>𝜋</m:t>
                              </m:r>
                            </m:e>
                            <m:sup>
                              <m:r>
                                <a:rPr lang="en-US" altLang="ja-JP" sz="2000" i="1">
                                  <a:latin typeface="Cambria Math" panose="02040503050406030204" pitchFamily="18" charset="0"/>
                                  <a:ea typeface="Cambria Math" panose="02040503050406030204" pitchFamily="18" charset="0"/>
                                </a:rPr>
                                <m:t>2</m:t>
                              </m:r>
                            </m:sup>
                          </m:sSup>
                        </m:den>
                      </m:f>
                      <m:nary>
                        <m:naryPr>
                          <m:limLoc m:val="undOvr"/>
                          <m:subHide m:val="on"/>
                          <m:supHide m:val="on"/>
                          <m:ctrlPr>
                            <a:rPr lang="en-US" altLang="ja-JP" sz="2000" i="1">
                              <a:latin typeface="Cambria Math" panose="02040503050406030204" pitchFamily="18" charset="0"/>
                              <a:ea typeface="Cambria Math" panose="02040503050406030204" pitchFamily="18" charset="0"/>
                            </a:rPr>
                          </m:ctrlPr>
                        </m:naryPr>
                        <m:sub/>
                        <m:sup/>
                        <m:e>
                          <m:nary>
                            <m:naryPr>
                              <m:limLoc m:val="undOvr"/>
                              <m:subHide m:val="on"/>
                              <m:supHide m:val="on"/>
                              <m:ctrlPr>
                                <a:rPr lang="en-US" altLang="ja-JP" sz="2000" i="1">
                                  <a:latin typeface="Cambria Math" panose="02040503050406030204" pitchFamily="18" charset="0"/>
                                  <a:ea typeface="Cambria Math" panose="02040503050406030204" pitchFamily="18" charset="0"/>
                                </a:rPr>
                              </m:ctrlPr>
                            </m:naryPr>
                            <m:sub/>
                            <m:sup/>
                            <m:e>
                              <m:r>
                                <a:rPr lang="en-US" altLang="ja-JP" sz="2000" i="1">
                                  <a:latin typeface="Cambria Math" panose="02040503050406030204" pitchFamily="18" charset="0"/>
                                  <a:ea typeface="Cambria Math" panose="02040503050406030204" pitchFamily="18" charset="0"/>
                                </a:rPr>
                                <m:t>𝜎</m:t>
                              </m:r>
                              <m:d>
                                <m:dPr>
                                  <m:ctrlPr>
                                    <a:rPr lang="en-US" altLang="ja-JP" sz="2000" i="1">
                                      <a:latin typeface="Cambria Math" panose="02040503050406030204" pitchFamily="18" charset="0"/>
                                      <a:ea typeface="Cambria Math" panose="02040503050406030204" pitchFamily="18" charset="0"/>
                                    </a:rPr>
                                  </m:ctrlPr>
                                </m:dPr>
                                <m:e>
                                  <m:sSub>
                                    <m:sSubPr>
                                      <m:ctrlPr>
                                        <a:rPr lang="en-US" altLang="ja-JP" sz="2000" b="0" i="1" smtClean="0">
                                          <a:latin typeface="Cambria Math" panose="02040503050406030204" pitchFamily="18" charset="0"/>
                                        </a:rPr>
                                      </m:ctrlPr>
                                    </m:sSubPr>
                                    <m:e>
                                      <m:r>
                                        <a:rPr lang="en-US" altLang="ja-JP" sz="2000" b="1" i="1" smtClean="0">
                                          <a:latin typeface="Cambria Math" panose="02040503050406030204" pitchFamily="18" charset="0"/>
                                        </a:rPr>
                                        <m:t>𝒖</m:t>
                                      </m:r>
                                    </m:e>
                                    <m:sub>
                                      <m:r>
                                        <a:rPr lang="en-US" altLang="ja-JP" sz="2000" b="0" i="1" smtClean="0">
                                          <a:latin typeface="Cambria Math" panose="02040503050406030204" pitchFamily="18" charset="0"/>
                                        </a:rPr>
                                        <m:t>𝑖</m:t>
                                      </m:r>
                                    </m:sub>
                                  </m:sSub>
                                  <m:r>
                                    <a:rPr lang="en-US" altLang="ja-JP" sz="2000" b="0" i="1" smtClean="0">
                                      <a:latin typeface="Cambria Math" panose="02040503050406030204" pitchFamily="18" charset="0"/>
                                    </a:rPr>
                                    <m:t>,</m:t>
                                  </m:r>
                                  <m:r>
                                    <m:rPr>
                                      <m:sty m:val="p"/>
                                    </m:rPr>
                                    <a:rPr lang="el-GR" altLang="ja-JP" sz="2000" i="1" smtClean="0">
                                      <a:latin typeface="Cambria Math" panose="02040503050406030204" pitchFamily="18" charset="0"/>
                                      <a:ea typeface="Cambria Math" panose="02040503050406030204" pitchFamily="18" charset="0"/>
                                    </a:rPr>
                                    <m:t>Δ</m:t>
                                  </m:r>
                                  <m:r>
                                    <a:rPr lang="en-US" altLang="ja-JP" sz="2000" i="1">
                                      <a:latin typeface="Cambria Math" panose="02040503050406030204" pitchFamily="18" charset="0"/>
                                      <a:ea typeface="Cambria Math" panose="02040503050406030204" pitchFamily="18" charset="0"/>
                                    </a:rPr>
                                    <m:t>𝐸</m:t>
                                  </m:r>
                                  <m:r>
                                    <a:rPr lang="en-US" altLang="ja-JP" sz="2000" i="1">
                                      <a:latin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𝜃</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𝜙</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𝛽</m:t>
                                  </m:r>
                                  <m:r>
                                    <a:rPr lang="en-US" altLang="ja-JP" sz="2000" i="1">
                                      <a:latin typeface="Cambria Math" panose="02040503050406030204" pitchFamily="18" charset="0"/>
                                      <a:ea typeface="Cambria Math" panose="02040503050406030204" pitchFamily="18" charset="0"/>
                                    </a:rPr>
                                    <m:t>,</m:t>
                                  </m:r>
                                  <m:sSub>
                                    <m:sSubPr>
                                      <m:ctrlPr>
                                        <a:rPr lang="en-US" altLang="ja-JP" sz="2000" i="1">
                                          <a:latin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𝛾</m:t>
                                      </m:r>
                                    </m:e>
                                    <m:sub>
                                      <m:r>
                                        <a:rPr lang="en-US" altLang="ja-JP" sz="2000" i="1">
                                          <a:latin typeface="Cambria Math" panose="02040503050406030204" pitchFamily="18" charset="0"/>
                                        </a:rPr>
                                        <m:t>𝑔</m:t>
                                      </m:r>
                                    </m:sub>
                                  </m:sSub>
                                  <m:r>
                                    <m:rPr>
                                      <m:nor/>
                                    </m:rPr>
                                    <a:rPr lang="en-US" altLang="ja-JP" sz="2000" dirty="0">
                                      <a:latin typeface="MS PMincho" panose="02020600040205080304" pitchFamily="18" charset="-128"/>
                                      <a:ea typeface="MS PMincho" panose="02020600040205080304" pitchFamily="18" charset="-128"/>
                                    </a:rPr>
                                    <m:t>,</m:t>
                                  </m:r>
                                  <m:sSub>
                                    <m:sSubPr>
                                      <m:ctrlPr>
                                        <a:rPr lang="en-US" altLang="ja-JP" sz="2000" i="1">
                                          <a:latin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𝛾</m:t>
                                      </m:r>
                                    </m:e>
                                    <m:sub>
                                      <m:r>
                                        <a:rPr lang="en-US" altLang="ja-JP" sz="2000" i="1">
                                          <a:latin typeface="Cambria Math" panose="02040503050406030204" pitchFamily="18" charset="0"/>
                                          <a:ea typeface="Cambria Math" panose="02040503050406030204" pitchFamily="18" charset="0"/>
                                        </a:rPr>
                                        <m:t>𝑒</m:t>
                                      </m:r>
                                    </m:sub>
                                  </m:sSub>
                                </m:e>
                              </m:d>
                              <m:r>
                                <a:rPr lang="en-US" altLang="ja-JP" sz="2000" i="1">
                                  <a:latin typeface="Cambria Math" panose="02040503050406030204" pitchFamily="18" charset="0"/>
                                  <a:ea typeface="Cambria Math" panose="02040503050406030204" pitchFamily="18" charset="0"/>
                                </a:rPr>
                                <m:t>𝑑</m:t>
                              </m:r>
                              <m:sSub>
                                <m:sSubPr>
                                  <m:ctrlPr>
                                    <a:rPr lang="en-US" altLang="ja-JP" sz="2000" i="1">
                                      <a:latin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𝛾</m:t>
                                  </m:r>
                                </m:e>
                                <m:sub>
                                  <m:r>
                                    <a:rPr lang="en-US" altLang="ja-JP" sz="2000" i="1">
                                      <a:latin typeface="Cambria Math" panose="02040503050406030204" pitchFamily="18" charset="0"/>
                                    </a:rPr>
                                    <m:t>𝑔</m:t>
                                  </m:r>
                                </m:sub>
                              </m:sSub>
                              <m:r>
                                <a:rPr lang="en-US" altLang="ja-JP" sz="2000" i="1">
                                  <a:latin typeface="Cambria Math" panose="02040503050406030204" pitchFamily="18" charset="0"/>
                                  <a:ea typeface="Cambria Math" panose="02040503050406030204" pitchFamily="18" charset="0"/>
                                </a:rPr>
                                <m:t>𝑑</m:t>
                              </m:r>
                              <m:sSub>
                                <m:sSubPr>
                                  <m:ctrlPr>
                                    <a:rPr lang="en-US" altLang="ja-JP" sz="2000" i="1">
                                      <a:latin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𝛾</m:t>
                                  </m:r>
                                </m:e>
                                <m:sub>
                                  <m:r>
                                    <a:rPr lang="en-US" altLang="ja-JP" sz="2000" i="1">
                                      <a:latin typeface="Cambria Math" panose="02040503050406030204" pitchFamily="18" charset="0"/>
                                      <a:ea typeface="Cambria Math" panose="02040503050406030204" pitchFamily="18" charset="0"/>
                                    </a:rPr>
                                    <m:t>𝑒</m:t>
                                  </m:r>
                                </m:sub>
                              </m:sSub>
                            </m:e>
                          </m:nary>
                        </m:e>
                      </m:nary>
                    </m:oMath>
                  </m:oMathPara>
                </a14:m>
                <a:endParaRPr lang="ja-JP" altLang="en-US" sz="2000"/>
              </a:p>
            </p:txBody>
          </p:sp>
        </mc:Choice>
        <mc:Fallback xmlns="">
          <p:sp>
            <p:nvSpPr>
              <p:cNvPr id="11" name="テキスト ボックス 10">
                <a:extLst>
                  <a:ext uri="{FF2B5EF4-FFF2-40B4-BE49-F238E27FC236}">
                    <a16:creationId xmlns:a16="http://schemas.microsoft.com/office/drawing/2014/main" id="{AA309957-618E-389C-C190-76F471F78227}"/>
                  </a:ext>
                </a:extLst>
              </p:cNvPr>
              <p:cNvSpPr txBox="1">
                <a:spLocks noRot="1" noChangeAspect="1" noMove="1" noResize="1" noEditPoints="1" noAdjustHandles="1" noChangeArrowheads="1" noChangeShapeType="1" noTextEdit="1"/>
              </p:cNvSpPr>
              <p:nvPr/>
            </p:nvSpPr>
            <p:spPr>
              <a:xfrm>
                <a:off x="484094" y="1338469"/>
                <a:ext cx="5390395" cy="899605"/>
              </a:xfrm>
              <a:prstGeom prst="rect">
                <a:avLst/>
              </a:prstGeom>
              <a:blipFill>
                <a:blip r:embed="rId4"/>
                <a:stretch>
                  <a:fillRect t="-133333" b="-1875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7ADCC0B8-1EA5-0EDD-F6DF-378555235322}"/>
                  </a:ext>
                </a:extLst>
              </p:cNvPr>
              <p:cNvSpPr txBox="1"/>
              <p:nvPr/>
            </p:nvSpPr>
            <p:spPr>
              <a:xfrm>
                <a:off x="2538832" y="2146167"/>
                <a:ext cx="3160320" cy="369332"/>
              </a:xfrm>
              <a:prstGeom prst="rect">
                <a:avLst/>
              </a:prstGeom>
              <a:noFill/>
            </p:spPr>
            <p:txBody>
              <a:bodyPr wrap="square">
                <a:spAutoFit/>
              </a:bodyPr>
              <a:lstStyle/>
              <a:p>
                <a:pPr algn="r"/>
                <a:r>
                  <a:rPr lang="ja-JP" altLang="en-US">
                    <a:solidFill>
                      <a:schemeClr val="tx1"/>
                    </a:solidFill>
                  </a:rPr>
                  <a:t>励起エネルギー</a:t>
                </a:r>
                <a:r>
                  <a:rPr lang="en-US" altLang="ja-JP" dirty="0">
                    <a:solidFill>
                      <a:schemeClr val="tx1"/>
                    </a:solidFill>
                  </a:rPr>
                  <a:t>…</a:t>
                </a:r>
                <a14:m>
                  <m:oMath xmlns:m="http://schemas.openxmlformats.org/officeDocument/2006/math">
                    <m:r>
                      <m:rPr>
                        <m:sty m:val="p"/>
                      </m:rPr>
                      <a:rPr lang="el-GR" altLang="ja-JP" sz="1800" i="1" smtClean="0">
                        <a:latin typeface="Cambria Math" panose="02040503050406030204" pitchFamily="18" charset="0"/>
                        <a:ea typeface="Cambria Math" panose="02040503050406030204" pitchFamily="18" charset="0"/>
                      </a:rPr>
                      <m:t>Δ</m:t>
                    </m:r>
                    <m:r>
                      <a:rPr lang="en-US" altLang="ja-JP" sz="1800" i="1">
                        <a:latin typeface="Cambria Math" panose="02040503050406030204" pitchFamily="18" charset="0"/>
                        <a:ea typeface="Cambria Math" panose="02040503050406030204" pitchFamily="18" charset="0"/>
                      </a:rPr>
                      <m:t>𝐸</m:t>
                    </m:r>
                  </m:oMath>
                </a14:m>
                <a:endParaRPr lang="ja-JP" altLang="en-US">
                  <a:solidFill>
                    <a:schemeClr val="tx1"/>
                  </a:solidFill>
                </a:endParaRPr>
              </a:p>
            </p:txBody>
          </p:sp>
        </mc:Choice>
        <mc:Fallback xmlns="">
          <p:sp>
            <p:nvSpPr>
              <p:cNvPr id="12" name="テキスト ボックス 11">
                <a:extLst>
                  <a:ext uri="{FF2B5EF4-FFF2-40B4-BE49-F238E27FC236}">
                    <a16:creationId xmlns:a16="http://schemas.microsoft.com/office/drawing/2014/main" id="{7ADCC0B8-1EA5-0EDD-F6DF-378555235322}"/>
                  </a:ext>
                </a:extLst>
              </p:cNvPr>
              <p:cNvSpPr txBox="1">
                <a:spLocks noRot="1" noChangeAspect="1" noMove="1" noResize="1" noEditPoints="1" noAdjustHandles="1" noChangeArrowheads="1" noChangeShapeType="1" noTextEdit="1"/>
              </p:cNvSpPr>
              <p:nvPr/>
            </p:nvSpPr>
            <p:spPr>
              <a:xfrm>
                <a:off x="2538832" y="2146167"/>
                <a:ext cx="3160320" cy="369332"/>
              </a:xfrm>
              <a:prstGeom prst="rect">
                <a:avLst/>
              </a:prstGeom>
              <a:blipFill>
                <a:blip r:embed="rId5"/>
                <a:stretch>
                  <a:fillRect t="-3226" b="-2258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A43FC43A-BDD1-CC62-4E90-DCE04973C29D}"/>
                  </a:ext>
                </a:extLst>
              </p:cNvPr>
              <p:cNvSpPr txBox="1"/>
              <p:nvPr/>
            </p:nvSpPr>
            <p:spPr>
              <a:xfrm>
                <a:off x="767160" y="2180399"/>
                <a:ext cx="2730089" cy="369332"/>
              </a:xfrm>
              <a:prstGeom prst="rect">
                <a:avLst/>
              </a:prstGeom>
              <a:noFill/>
              <a:ln>
                <a:noFill/>
              </a:ln>
            </p:spPr>
            <p:txBody>
              <a:bodyPr wrap="square">
                <a:spAutoFit/>
              </a:bodyPr>
              <a:lstStyle/>
              <a:p>
                <a:pPr algn="r"/>
                <a:r>
                  <a:rPr lang="ja-JP" altLang="en-US">
                    <a:solidFill>
                      <a:schemeClr val="tx1"/>
                    </a:solidFill>
                  </a:rPr>
                  <a:t>入射電子の運動量</a:t>
                </a:r>
                <a:r>
                  <a:rPr lang="en-US" altLang="ja-JP" dirty="0">
                    <a:solidFill>
                      <a:schemeClr val="tx1"/>
                    </a:solidFill>
                  </a:rPr>
                  <a:t>… </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𝑖</m:t>
                        </m:r>
                      </m:sub>
                    </m:sSub>
                  </m:oMath>
                </a14:m>
                <a:endParaRPr lang="ja-JP" altLang="en-US">
                  <a:solidFill>
                    <a:schemeClr val="tx1"/>
                  </a:solidFill>
                </a:endParaRPr>
              </a:p>
            </p:txBody>
          </p:sp>
        </mc:Choice>
        <mc:Fallback xmlns="">
          <p:sp>
            <p:nvSpPr>
              <p:cNvPr id="13" name="テキスト ボックス 12">
                <a:extLst>
                  <a:ext uri="{FF2B5EF4-FFF2-40B4-BE49-F238E27FC236}">
                    <a16:creationId xmlns:a16="http://schemas.microsoft.com/office/drawing/2014/main" id="{A43FC43A-BDD1-CC62-4E90-DCE04973C29D}"/>
                  </a:ext>
                </a:extLst>
              </p:cNvPr>
              <p:cNvSpPr txBox="1">
                <a:spLocks noRot="1" noChangeAspect="1" noMove="1" noResize="1" noEditPoints="1" noAdjustHandles="1" noChangeArrowheads="1" noChangeShapeType="1" noTextEdit="1"/>
              </p:cNvSpPr>
              <p:nvPr/>
            </p:nvSpPr>
            <p:spPr>
              <a:xfrm>
                <a:off x="767160" y="2180399"/>
                <a:ext cx="2730089" cy="369332"/>
              </a:xfrm>
              <a:prstGeom prst="rect">
                <a:avLst/>
              </a:prstGeom>
              <a:blipFill>
                <a:blip r:embed="rId6"/>
                <a:stretch>
                  <a:fillRect t="-6667" b="-26667"/>
                </a:stretch>
              </a:blipFill>
              <a:ln>
                <a:noFill/>
              </a:ln>
            </p:spPr>
            <p:txBody>
              <a:bodyPr/>
              <a:lstStyle/>
              <a:p>
                <a:r>
                  <a:rPr lang="ja-JP" altLang="en-US">
                    <a:noFill/>
                  </a:rPr>
                  <a:t> </a:t>
                </a:r>
              </a:p>
            </p:txBody>
          </p:sp>
        </mc:Fallback>
      </mc:AlternateContent>
      <p:sp>
        <p:nvSpPr>
          <p:cNvPr id="17" name="字幕 2">
            <a:extLst>
              <a:ext uri="{FF2B5EF4-FFF2-40B4-BE49-F238E27FC236}">
                <a16:creationId xmlns:a16="http://schemas.microsoft.com/office/drawing/2014/main" id="{4C30365C-E164-9EE2-37F5-AC12813DCA31}"/>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12</a:t>
            </a:r>
          </a:p>
        </p:txBody>
      </p:sp>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3480A94F-F995-74C7-4732-77AAD97FB8F5}"/>
                  </a:ext>
                </a:extLst>
              </p:cNvPr>
              <p:cNvSpPr txBox="1"/>
              <p:nvPr/>
            </p:nvSpPr>
            <p:spPr>
              <a:xfrm>
                <a:off x="403607" y="4654684"/>
                <a:ext cx="3841730" cy="437269"/>
              </a:xfrm>
              <a:prstGeom prst="rect">
                <a:avLst/>
              </a:prstGeom>
              <a:noFill/>
            </p:spPr>
            <p:txBody>
              <a:bodyPr wrap="square" rtlCol="0">
                <a:spAutoFit/>
              </a:bodyPr>
              <a:lstStyle/>
              <a:p>
                <a:r>
                  <a:rPr lang="ja-JP" altLang="en-US" sz="2000">
                    <a:ea typeface="Cambria Math" panose="02040503050406030204" pitchFamily="18" charset="0"/>
                  </a:rPr>
                  <a:t>分子軸の配向を</a:t>
                </a:r>
                <a14:m>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oMath>
                </a14:m>
                <a:r>
                  <a:rPr kumimoji="1" lang="en-US" altLang="ja-JP" sz="2000" dirty="0"/>
                  <a:t>,</a:t>
                </a:r>
                <a:r>
                  <a:rPr lang="en-US" altLang="ja-JP" sz="2000" dirty="0"/>
                  <a:t> </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𝛾</m:t>
                        </m:r>
                      </m:e>
                      <m:sub>
                        <m:r>
                          <a:rPr lang="en-US" altLang="ja-JP" sz="2000" i="1">
                            <a:latin typeface="Cambria Math" panose="02040503050406030204" pitchFamily="18" charset="0"/>
                          </a:rPr>
                          <m:t>𝑔</m:t>
                        </m:r>
                      </m:sub>
                    </m:sSub>
                    <m:r>
                      <m:rPr>
                        <m:nor/>
                      </m:rPr>
                      <a:rPr lang="en-US" altLang="ja-JP" sz="2000" dirty="0">
                        <a:latin typeface="MS PMincho" panose="02020600040205080304" pitchFamily="18" charset="-128"/>
                        <a:ea typeface="MS PMincho" panose="02020600040205080304" pitchFamily="18" charset="-128"/>
                      </a:rPr>
                      <m:t>,</m:t>
                    </m:r>
                    <m:sSub>
                      <m:sSubPr>
                        <m:ctrlPr>
                          <a:rPr lang="en-US" altLang="ja-JP" sz="2000" i="1">
                            <a:latin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𝛾</m:t>
                        </m:r>
                      </m:e>
                      <m:sub>
                        <m:r>
                          <a:rPr lang="en-US" altLang="ja-JP" sz="2000" i="1">
                            <a:latin typeface="Cambria Math" panose="02040503050406030204" pitchFamily="18" charset="0"/>
                            <a:ea typeface="Cambria Math" panose="02040503050406030204" pitchFamily="18" charset="0"/>
                          </a:rPr>
                          <m:t>𝑒</m:t>
                        </m:r>
                      </m:sub>
                    </m:sSub>
                  </m:oMath>
                </a14:m>
                <a:r>
                  <a:rPr kumimoji="1" lang="ja-JP" altLang="en-US" sz="2000"/>
                  <a:t>とした。</a:t>
                </a:r>
              </a:p>
            </p:txBody>
          </p:sp>
        </mc:Choice>
        <mc:Fallback xmlns="">
          <p:sp>
            <p:nvSpPr>
              <p:cNvPr id="23" name="テキスト ボックス 22">
                <a:extLst>
                  <a:ext uri="{FF2B5EF4-FFF2-40B4-BE49-F238E27FC236}">
                    <a16:creationId xmlns:a16="http://schemas.microsoft.com/office/drawing/2014/main" id="{3480A94F-F995-74C7-4732-77AAD97FB8F5}"/>
                  </a:ext>
                </a:extLst>
              </p:cNvPr>
              <p:cNvSpPr txBox="1">
                <a:spLocks noRot="1" noChangeAspect="1" noMove="1" noResize="1" noEditPoints="1" noAdjustHandles="1" noChangeArrowheads="1" noChangeShapeType="1" noTextEdit="1"/>
              </p:cNvSpPr>
              <p:nvPr/>
            </p:nvSpPr>
            <p:spPr>
              <a:xfrm>
                <a:off x="403607" y="4654684"/>
                <a:ext cx="3841730" cy="437269"/>
              </a:xfrm>
              <a:prstGeom prst="rect">
                <a:avLst/>
              </a:prstGeom>
              <a:blipFill>
                <a:blip r:embed="rId9"/>
                <a:stretch>
                  <a:fillRect l="-1645" t="-14286" r="-987" b="-20000"/>
                </a:stretch>
              </a:blipFill>
            </p:spPr>
            <p:txBody>
              <a:bodyPr/>
              <a:lstStyle/>
              <a:p>
                <a:r>
                  <a:rPr lang="ja-JP" altLang="en-US">
                    <a:noFill/>
                  </a:rPr>
                  <a:t> </a:t>
                </a:r>
              </a:p>
            </p:txBody>
          </p:sp>
        </mc:Fallback>
      </mc:AlternateContent>
      <p:sp>
        <p:nvSpPr>
          <p:cNvPr id="25" name="テキスト ボックス 24">
            <a:extLst>
              <a:ext uri="{FF2B5EF4-FFF2-40B4-BE49-F238E27FC236}">
                <a16:creationId xmlns:a16="http://schemas.microsoft.com/office/drawing/2014/main" id="{8108D508-3C5A-85E0-336D-5C8596A648EE}"/>
              </a:ext>
            </a:extLst>
          </p:cNvPr>
          <p:cNvSpPr txBox="1"/>
          <p:nvPr/>
        </p:nvSpPr>
        <p:spPr>
          <a:xfrm>
            <a:off x="4858870" y="2979874"/>
            <a:ext cx="1434353" cy="369332"/>
          </a:xfrm>
          <a:prstGeom prst="rect">
            <a:avLst/>
          </a:prstGeom>
          <a:noFill/>
        </p:spPr>
        <p:txBody>
          <a:bodyPr wrap="square">
            <a:spAutoFit/>
          </a:bodyPr>
          <a:lstStyle/>
          <a:p>
            <a:r>
              <a:rPr lang="ja-JP" altLang="en-US" sz="1800">
                <a:ea typeface="Cambria Math" panose="02040503050406030204" pitchFamily="18" charset="0"/>
              </a:rPr>
              <a:t>分子軸座標</a:t>
            </a:r>
            <a:endParaRPr lang="ja-JP" altLang="en-US"/>
          </a:p>
        </p:txBody>
      </p:sp>
      <p:sp>
        <p:nvSpPr>
          <p:cNvPr id="28" name="タイトル 1">
            <a:extLst>
              <a:ext uri="{FF2B5EF4-FFF2-40B4-BE49-F238E27FC236}">
                <a16:creationId xmlns:a16="http://schemas.microsoft.com/office/drawing/2014/main" id="{32612394-F51D-FDAE-47F8-7DC9F1CA591E}"/>
              </a:ext>
            </a:extLst>
          </p:cNvPr>
          <p:cNvSpPr txBox="1">
            <a:spLocks/>
          </p:cNvSpPr>
          <p:nvPr/>
        </p:nvSpPr>
        <p:spPr>
          <a:xfrm>
            <a:off x="290944" y="443345"/>
            <a:ext cx="4466149"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800"/>
              <a:t>理論</a:t>
            </a:r>
            <a:r>
              <a:rPr lang="en-US" altLang="ja-JP" sz="2800" dirty="0"/>
              <a:t>~</a:t>
            </a:r>
            <a:r>
              <a:rPr lang="ja-JP" altLang="en-US" sz="2800"/>
              <a:t>微分断面積</a:t>
            </a:r>
          </a:p>
        </p:txBody>
      </p:sp>
    </p:spTree>
    <p:extLst>
      <p:ext uri="{BB962C8B-B14F-4D97-AF65-F5344CB8AC3E}">
        <p14:creationId xmlns:p14="http://schemas.microsoft.com/office/powerpoint/2010/main" val="1661900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388EFFF4-BCA1-2E5D-DFDB-73ADBD32A392}"/>
              </a:ext>
            </a:extLst>
          </p:cNvPr>
          <p:cNvPicPr>
            <a:picLocks noChangeAspect="1"/>
          </p:cNvPicPr>
          <p:nvPr/>
        </p:nvPicPr>
        <p:blipFill>
          <a:blip r:embed="rId2"/>
          <a:stretch>
            <a:fillRect/>
          </a:stretch>
        </p:blipFill>
        <p:spPr>
          <a:xfrm>
            <a:off x="8229681" y="914480"/>
            <a:ext cx="3586267" cy="3586267"/>
          </a:xfrm>
          <a:prstGeom prst="rect">
            <a:avLst/>
          </a:prstGeom>
        </p:spPr>
      </p:pic>
      <p:pic>
        <p:nvPicPr>
          <p:cNvPr id="4" name="図 3">
            <a:extLst>
              <a:ext uri="{FF2B5EF4-FFF2-40B4-BE49-F238E27FC236}">
                <a16:creationId xmlns:a16="http://schemas.microsoft.com/office/drawing/2014/main" id="{B31AD931-4D07-E67A-52ED-04314ED08B3A}"/>
              </a:ext>
            </a:extLst>
          </p:cNvPr>
          <p:cNvPicPr>
            <a:picLocks noChangeAspect="1"/>
          </p:cNvPicPr>
          <p:nvPr/>
        </p:nvPicPr>
        <p:blipFill rotWithShape="1">
          <a:blip r:embed="rId3"/>
          <a:srcRect t="17219" b="19275"/>
          <a:stretch/>
        </p:blipFill>
        <p:spPr>
          <a:xfrm>
            <a:off x="286870" y="3186767"/>
            <a:ext cx="6759388" cy="3219477"/>
          </a:xfrm>
          <a:prstGeom prst="rect">
            <a:avLst/>
          </a:prstGeom>
        </p:spPr>
      </p:pic>
      <p:sp>
        <p:nvSpPr>
          <p:cNvPr id="48" name="正方形/長方形 47">
            <a:extLst>
              <a:ext uri="{FF2B5EF4-FFF2-40B4-BE49-F238E27FC236}">
                <a16:creationId xmlns:a16="http://schemas.microsoft.com/office/drawing/2014/main" id="{9BF86945-BE7E-39D6-C0A5-55CF52B5B3C1}"/>
              </a:ext>
            </a:extLst>
          </p:cNvPr>
          <p:cNvSpPr/>
          <p:nvPr/>
        </p:nvSpPr>
        <p:spPr>
          <a:xfrm>
            <a:off x="478971" y="972457"/>
            <a:ext cx="6008915" cy="131834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350D567-C79B-80EC-EFEF-03E1CC839A34}"/>
              </a:ext>
            </a:extLst>
          </p:cNvPr>
          <p:cNvSpPr>
            <a:spLocks noGrp="1"/>
          </p:cNvSpPr>
          <p:nvPr>
            <p:ph type="ctrTitle"/>
          </p:nvPr>
        </p:nvSpPr>
        <p:spPr>
          <a:xfrm>
            <a:off x="290944" y="443345"/>
            <a:ext cx="6987680" cy="595601"/>
          </a:xfrm>
        </p:spPr>
        <p:txBody>
          <a:bodyPr anchor="ctr">
            <a:normAutofit/>
          </a:bodyPr>
          <a:lstStyle/>
          <a:p>
            <a:pPr algn="l"/>
            <a:r>
              <a:rPr lang="ja-JP" altLang="en-US" sz="2800"/>
              <a:t>結果</a:t>
            </a:r>
            <a:r>
              <a:rPr lang="en-US" altLang="ja-JP" sz="2800" dirty="0"/>
              <a:t>~</a:t>
            </a:r>
            <a:r>
              <a:rPr lang="ja-JP" altLang="en-US" sz="2800"/>
              <a:t>直線偏光レーザーにおける</a:t>
            </a:r>
            <a:r>
              <a:rPr lang="en-US" altLang="ja-JP" sz="2800" dirty="0"/>
              <a:t>Caustic</a:t>
            </a:r>
            <a:endParaRPr kumimoji="1" lang="ja-JP" altLang="en-US" sz="2800"/>
          </a:p>
        </p:txBody>
      </p:sp>
      <p:sp>
        <p:nvSpPr>
          <p:cNvPr id="18" name="字幕 2">
            <a:extLst>
              <a:ext uri="{FF2B5EF4-FFF2-40B4-BE49-F238E27FC236}">
                <a16:creationId xmlns:a16="http://schemas.microsoft.com/office/drawing/2014/main" id="{DC38F030-4B15-DACE-C305-BCD123A870E6}"/>
              </a:ext>
            </a:extLst>
          </p:cNvPr>
          <p:cNvSpPr txBox="1">
            <a:spLocks/>
          </p:cNvSpPr>
          <p:nvPr/>
        </p:nvSpPr>
        <p:spPr>
          <a:xfrm>
            <a:off x="8237317" y="1227060"/>
            <a:ext cx="1339618" cy="559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a:t>実験室座標</a:t>
            </a:r>
            <a:endParaRPr lang="en-US" altLang="ja-JP" sz="1800" dirty="0"/>
          </a:p>
        </p:txBody>
      </p:sp>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F3B74060-A6B2-7C68-18A3-B5513147C5DF}"/>
                  </a:ext>
                </a:extLst>
              </p:cNvPr>
              <p:cNvSpPr txBox="1"/>
              <p:nvPr/>
            </p:nvSpPr>
            <p:spPr>
              <a:xfrm>
                <a:off x="498940" y="1441837"/>
                <a:ext cx="4324072" cy="73776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𝐹</m:t>
                      </m:r>
                      <m:d>
                        <m:dPr>
                          <m:ctrlPr>
                            <a:rPr lang="en-US" altLang="ja-JP" sz="2000" i="1">
                              <a:latin typeface="Cambria Math" panose="02040503050406030204" pitchFamily="18" charset="0"/>
                              <a:ea typeface="Cambria Math" panose="02040503050406030204" pitchFamily="18" charset="0"/>
                            </a:rPr>
                          </m:ctrlPr>
                        </m:dPr>
                        <m:e>
                          <m:r>
                            <a:rPr lang="en-US" altLang="ja-JP" sz="2000" i="1">
                              <a:latin typeface="Cambria Math" panose="02040503050406030204" pitchFamily="18" charset="0"/>
                              <a:ea typeface="Cambria Math" panose="02040503050406030204" pitchFamily="18" charset="0"/>
                            </a:rPr>
                            <m:t>𝑡</m:t>
                          </m:r>
                        </m:e>
                      </m:d>
                      <m: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m:t>
                      </m:r>
                      <m:sSub>
                        <m:sSubPr>
                          <m:ctrlPr>
                            <a:rPr lang="en-US" altLang="ja-JP" sz="2000" i="1">
                              <a:latin typeface="Cambria Math" panose="02040503050406030204" pitchFamily="18" charset="0"/>
                            </a:rPr>
                          </m:ctrlPr>
                        </m:sSubPr>
                        <m:e>
                          <m:r>
                            <a:rPr lang="en-US" altLang="ja-JP" sz="2000" b="0" i="1" smtClean="0">
                              <a:latin typeface="Cambria Math" panose="02040503050406030204" pitchFamily="18" charset="0"/>
                            </a:rPr>
                            <m:t>𝐹</m:t>
                          </m:r>
                        </m:e>
                        <m:sub>
                          <m:r>
                            <a:rPr lang="en-US" altLang="ja-JP" sz="2000" i="1">
                              <a:latin typeface="Cambria Math" panose="02040503050406030204" pitchFamily="18" charset="0"/>
                            </a:rPr>
                            <m:t>0</m:t>
                          </m:r>
                        </m:sub>
                      </m:sSub>
                      <m:func>
                        <m:funcPr>
                          <m:ctrlPr>
                            <a:rPr lang="en-US" altLang="ja-JP" sz="2000" b="0" i="1" smtClean="0">
                              <a:latin typeface="Cambria Math" panose="02040503050406030204" pitchFamily="18" charset="0"/>
                              <a:ea typeface="Cambria Math" panose="02040503050406030204" pitchFamily="18" charset="0"/>
                            </a:rPr>
                          </m:ctrlPr>
                        </m:funcPr>
                        <m:fName>
                          <m:r>
                            <m:rPr>
                              <m:sty m:val="p"/>
                            </m:rPr>
                            <a:rPr lang="en-US" altLang="ja-JP" sz="2000" b="0" i="0" smtClean="0">
                              <a:latin typeface="Cambria Math" panose="02040503050406030204" pitchFamily="18" charset="0"/>
                              <a:ea typeface="Cambria Math" panose="02040503050406030204" pitchFamily="18" charset="0"/>
                            </a:rPr>
                            <m:t>cos</m:t>
                          </m:r>
                        </m:fName>
                        <m:e>
                          <m:r>
                            <a:rPr lang="en-US" altLang="ja-JP" sz="2000" b="0" i="1" smtClean="0">
                              <a:latin typeface="Cambria Math" panose="02040503050406030204" pitchFamily="18" charset="0"/>
                              <a:ea typeface="Cambria Math" panose="02040503050406030204" pitchFamily="18" charset="0"/>
                            </a:rPr>
                            <m:t>𝜔</m:t>
                          </m:r>
                          <m:r>
                            <a:rPr lang="en-US" altLang="ja-JP" sz="2000" b="0" i="1" smtClean="0">
                              <a:latin typeface="Cambria Math" panose="02040503050406030204" pitchFamily="18" charset="0"/>
                              <a:ea typeface="Cambria Math" panose="02040503050406030204" pitchFamily="18" charset="0"/>
                            </a:rPr>
                            <m:t>𝑡</m:t>
                          </m:r>
                        </m:e>
                      </m:func>
                      <m:r>
                        <m:rPr>
                          <m:nor/>
                        </m:rPr>
                        <a:rPr lang="en-US" altLang="ja-JP" sz="2000" b="0" i="0" smtClean="0">
                          <a:latin typeface="Cambria Math" panose="02040503050406030204" pitchFamily="18" charset="0"/>
                          <a:ea typeface="Cambria Math" panose="02040503050406030204" pitchFamily="18" charset="0"/>
                        </a:rPr>
                        <m:t>exp</m:t>
                      </m:r>
                      <m:r>
                        <m:rPr>
                          <m:nor/>
                        </m:rP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m:t>
                      </m:r>
                      <m:sSup>
                        <m:sSupPr>
                          <m:ctrlPr>
                            <a:rPr lang="en-US" altLang="ja-JP" sz="2000" b="0" i="1" smtClean="0">
                              <a:latin typeface="Cambria Math" panose="02040503050406030204" pitchFamily="18" charset="0"/>
                              <a:ea typeface="Cambria Math" panose="02040503050406030204" pitchFamily="18" charset="0"/>
                            </a:rPr>
                          </m:ctrlPr>
                        </m:sSupPr>
                        <m:e>
                          <m:d>
                            <m:dPr>
                              <m:ctrlPr>
                                <a:rPr lang="en-US" altLang="ja-JP" sz="2000" b="0" i="1" smtClean="0">
                                  <a:latin typeface="Cambria Math" panose="02040503050406030204" pitchFamily="18" charset="0"/>
                                  <a:ea typeface="Cambria Math" panose="02040503050406030204" pitchFamily="18" charset="0"/>
                                </a:rPr>
                              </m:ctrlPr>
                            </m:dPr>
                            <m:e>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2</m:t>
                                  </m:r>
                                  <m:r>
                                    <a:rPr lang="en-US" altLang="ja-JP" sz="2000" i="1">
                                      <a:latin typeface="Cambria Math" panose="02040503050406030204" pitchFamily="18" charset="0"/>
                                      <a:ea typeface="Cambria Math" panose="02040503050406030204" pitchFamily="18" charset="0"/>
                                    </a:rPr>
                                    <m:t>𝑡</m:t>
                                  </m:r>
                                </m:num>
                                <m:den>
                                  <m:r>
                                    <a:rPr lang="en-US" altLang="ja-JP" sz="2000" i="1">
                                      <a:latin typeface="Cambria Math" panose="02040503050406030204" pitchFamily="18" charset="0"/>
                                      <a:ea typeface="Cambria Math" panose="02040503050406030204" pitchFamily="18" charset="0"/>
                                    </a:rPr>
                                    <m:t>𝑇</m:t>
                                  </m:r>
                                </m:den>
                              </m:f>
                            </m:e>
                          </m:d>
                        </m:e>
                        <m:sup>
                          <m:r>
                            <a:rPr lang="en-US" altLang="ja-JP" sz="2000" b="0" i="1" smtClean="0">
                              <a:latin typeface="Cambria Math" panose="02040503050406030204" pitchFamily="18" charset="0"/>
                              <a:ea typeface="Cambria Math" panose="02040503050406030204" pitchFamily="18" charset="0"/>
                            </a:rPr>
                            <m:t>2</m:t>
                          </m:r>
                        </m:sup>
                      </m:sSup>
                      <m:r>
                        <m:rPr>
                          <m:nor/>
                        </m:rPr>
                        <a:rPr lang="en-US" altLang="ja-JP" sz="2000" b="0" i="0" smtClean="0">
                          <a:latin typeface="Cambria Math" panose="02040503050406030204" pitchFamily="18" charset="0"/>
                          <a:ea typeface="Cambria Math" panose="02040503050406030204" pitchFamily="18" charset="0"/>
                        </a:rPr>
                        <m:t>]</m:t>
                      </m:r>
                    </m:oMath>
                  </m:oMathPara>
                </a14:m>
                <a:endParaRPr lang="ja-JP" altLang="en-US" sz="2000"/>
              </a:p>
            </p:txBody>
          </p:sp>
        </mc:Choice>
        <mc:Fallback xmlns="">
          <p:sp>
            <p:nvSpPr>
              <p:cNvPr id="22" name="テキスト ボックス 21">
                <a:extLst>
                  <a:ext uri="{FF2B5EF4-FFF2-40B4-BE49-F238E27FC236}">
                    <a16:creationId xmlns:a16="http://schemas.microsoft.com/office/drawing/2014/main" id="{F3B74060-A6B2-7C68-18A3-B5513147C5DF}"/>
                  </a:ext>
                </a:extLst>
              </p:cNvPr>
              <p:cNvSpPr txBox="1">
                <a:spLocks noRot="1" noChangeAspect="1" noMove="1" noResize="1" noEditPoints="1" noAdjustHandles="1" noChangeArrowheads="1" noChangeShapeType="1" noTextEdit="1"/>
              </p:cNvSpPr>
              <p:nvPr/>
            </p:nvSpPr>
            <p:spPr>
              <a:xfrm>
                <a:off x="498940" y="1441837"/>
                <a:ext cx="4324072" cy="737766"/>
              </a:xfrm>
              <a:prstGeom prst="rect">
                <a:avLst/>
              </a:prstGeom>
              <a:blipFill>
                <a:blip r:embed="rId4"/>
                <a:stretch>
                  <a:fillRect b="-339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E206B9A9-89F3-2BDE-C31F-9B779321844E}"/>
                  </a:ext>
                </a:extLst>
              </p:cNvPr>
              <p:cNvSpPr txBox="1"/>
              <p:nvPr/>
            </p:nvSpPr>
            <p:spPr>
              <a:xfrm>
                <a:off x="7027612" y="5132672"/>
                <a:ext cx="2718816" cy="400110"/>
              </a:xfrm>
              <a:prstGeom prst="rect">
                <a:avLst/>
              </a:prstGeom>
              <a:noFill/>
            </p:spPr>
            <p:txBody>
              <a:bodyPr wrap="square">
                <a:spAutoFit/>
              </a:bodyPr>
              <a:lstStyle/>
              <a:p>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r>
                      <a:rPr lang="en-US" altLang="ja-JP" sz="2000" i="1">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0.032 </m:t>
                    </m:r>
                    <m:r>
                      <m:rPr>
                        <m:sty m:val="p"/>
                      </m:rPr>
                      <a:rPr lang="en-US" altLang="ja-JP" sz="2000">
                        <a:latin typeface="Cambria Math" panose="02040503050406030204" pitchFamily="18" charset="0"/>
                        <a:ea typeface="Cambria Math" panose="02040503050406030204" pitchFamily="18" charset="0"/>
                      </a:rPr>
                      <m:t>a</m:t>
                    </m:r>
                    <m:r>
                      <a:rPr lang="en-US" altLang="ja-JP" sz="2000">
                        <a:latin typeface="Cambria Math" panose="02040503050406030204" pitchFamily="18" charset="0"/>
                        <a:ea typeface="Cambria Math" panose="02040503050406030204" pitchFamily="18" charset="0"/>
                      </a:rPr>
                      <m:t>.</m:t>
                    </m:r>
                    <m:r>
                      <m:rPr>
                        <m:sty m:val="p"/>
                      </m:rPr>
                      <a:rPr lang="en-US" altLang="ja-JP" sz="2000">
                        <a:latin typeface="Cambria Math" panose="02040503050406030204" pitchFamily="18" charset="0"/>
                        <a:ea typeface="Cambria Math" panose="02040503050406030204" pitchFamily="18" charset="0"/>
                      </a:rPr>
                      <m:t>u</m:t>
                    </m:r>
                    <m:r>
                      <a:rPr lang="en-US" altLang="ja-JP" sz="2000">
                        <a:latin typeface="Cambria Math" panose="02040503050406030204" pitchFamily="18" charset="0"/>
                        <a:ea typeface="Cambria Math" panose="02040503050406030204" pitchFamily="18" charset="0"/>
                      </a:rPr>
                      <m:t>.</m:t>
                    </m:r>
                  </m:oMath>
                </a14:m>
                <a:r>
                  <a:rPr lang="en-US" altLang="ja-JP" sz="2000" dirty="0">
                    <a:solidFill>
                      <a:srgbClr val="7030A0"/>
                    </a:solidFill>
                  </a:rPr>
                  <a:t> </a:t>
                </a:r>
                <a:r>
                  <a:rPr lang="ja-JP" altLang="en-US" sz="2000">
                    <a:solidFill>
                      <a:srgbClr val="7030A0"/>
                    </a:solidFill>
                  </a:rPr>
                  <a:t>ー</a:t>
                </a:r>
                <a:endParaRPr lang="en-US" altLang="ja-JP" sz="2000" dirty="0"/>
              </a:p>
            </p:txBody>
          </p:sp>
        </mc:Choice>
        <mc:Fallback xmlns="">
          <p:sp>
            <p:nvSpPr>
              <p:cNvPr id="28" name="テキスト ボックス 27">
                <a:extLst>
                  <a:ext uri="{FF2B5EF4-FFF2-40B4-BE49-F238E27FC236}">
                    <a16:creationId xmlns:a16="http://schemas.microsoft.com/office/drawing/2014/main" id="{E206B9A9-89F3-2BDE-C31F-9B779321844E}"/>
                  </a:ext>
                </a:extLst>
              </p:cNvPr>
              <p:cNvSpPr txBox="1">
                <a:spLocks noRot="1" noChangeAspect="1" noMove="1" noResize="1" noEditPoints="1" noAdjustHandles="1" noChangeArrowheads="1" noChangeShapeType="1" noTextEdit="1"/>
              </p:cNvSpPr>
              <p:nvPr/>
            </p:nvSpPr>
            <p:spPr>
              <a:xfrm>
                <a:off x="7027612" y="5132672"/>
                <a:ext cx="2718816" cy="400110"/>
              </a:xfrm>
              <a:prstGeom prst="rect">
                <a:avLst/>
              </a:prstGeom>
              <a:blipFill>
                <a:blip r:embed="rId5"/>
                <a:stretch>
                  <a:fillRect t="-6250" b="-28125"/>
                </a:stretch>
              </a:blipFill>
            </p:spPr>
            <p:txBody>
              <a:bodyPr/>
              <a:lstStyle/>
              <a:p>
                <a:r>
                  <a:rPr lang="ja-JP" altLang="en-US">
                    <a:noFill/>
                  </a:rPr>
                  <a:t> </a:t>
                </a:r>
              </a:p>
            </p:txBody>
          </p:sp>
        </mc:Fallback>
      </mc:AlternateContent>
      <p:sp>
        <p:nvSpPr>
          <p:cNvPr id="36" name="テキスト ボックス 35">
            <a:extLst>
              <a:ext uri="{FF2B5EF4-FFF2-40B4-BE49-F238E27FC236}">
                <a16:creationId xmlns:a16="http://schemas.microsoft.com/office/drawing/2014/main" id="{1A0157DC-21B1-AEE0-245F-D3102AE1367A}"/>
              </a:ext>
            </a:extLst>
          </p:cNvPr>
          <p:cNvSpPr txBox="1"/>
          <p:nvPr/>
        </p:nvSpPr>
        <p:spPr>
          <a:xfrm>
            <a:off x="417660" y="1089892"/>
            <a:ext cx="2337732" cy="400110"/>
          </a:xfrm>
          <a:prstGeom prst="rect">
            <a:avLst/>
          </a:prstGeom>
          <a:noFill/>
        </p:spPr>
        <p:txBody>
          <a:bodyPr wrap="square" rtlCol="0">
            <a:spAutoFit/>
          </a:bodyPr>
          <a:lstStyle/>
          <a:p>
            <a:r>
              <a:rPr lang="ja-JP" altLang="en-US" sz="2000">
                <a:ea typeface="Cambria Math" panose="02040503050406030204" pitchFamily="18" charset="0"/>
              </a:rPr>
              <a:t>直線偏光レーザー</a:t>
            </a:r>
            <a:endParaRPr kumimoji="1" lang="ja-JP" altLang="en-US" sz="2000"/>
          </a:p>
        </p:txBody>
      </p:sp>
      <p:sp>
        <p:nvSpPr>
          <p:cNvPr id="37" name="テキスト ボックス 36">
            <a:extLst>
              <a:ext uri="{FF2B5EF4-FFF2-40B4-BE49-F238E27FC236}">
                <a16:creationId xmlns:a16="http://schemas.microsoft.com/office/drawing/2014/main" id="{A7BB4377-D34F-2827-A62C-9622C4646B7E}"/>
              </a:ext>
            </a:extLst>
          </p:cNvPr>
          <p:cNvSpPr txBox="1"/>
          <p:nvPr/>
        </p:nvSpPr>
        <p:spPr>
          <a:xfrm>
            <a:off x="488779" y="2728555"/>
            <a:ext cx="6347449" cy="400110"/>
          </a:xfrm>
          <a:prstGeom prst="rect">
            <a:avLst/>
          </a:prstGeom>
          <a:noFill/>
        </p:spPr>
        <p:txBody>
          <a:bodyPr wrap="square" rtlCol="0">
            <a:spAutoFit/>
          </a:bodyPr>
          <a:lstStyle/>
          <a:p>
            <a:r>
              <a:rPr lang="en-US" altLang="ja-JP" sz="2000" dirty="0">
                <a:ea typeface="Cambria Math" panose="02040503050406030204" pitchFamily="18" charset="0"/>
              </a:rPr>
              <a:t>Caustic</a:t>
            </a:r>
            <a:r>
              <a:rPr lang="ja-JP" altLang="en-US" sz="2000">
                <a:ea typeface="Cambria Math" panose="02040503050406030204" pitchFamily="18" charset="0"/>
              </a:rPr>
              <a:t>となる最終運動量をプロットした。</a:t>
            </a:r>
            <a:endParaRPr kumimoji="1" lang="ja-JP" altLang="en-US" sz="2000"/>
          </a:p>
        </p:txBody>
      </p:sp>
      <p:sp>
        <p:nvSpPr>
          <p:cNvPr id="38" name="テキスト ボックス 37">
            <a:extLst>
              <a:ext uri="{FF2B5EF4-FFF2-40B4-BE49-F238E27FC236}">
                <a16:creationId xmlns:a16="http://schemas.microsoft.com/office/drawing/2014/main" id="{654FD6B7-859E-9D2D-EF1D-7CD666088CF7}"/>
              </a:ext>
            </a:extLst>
          </p:cNvPr>
          <p:cNvSpPr txBox="1"/>
          <p:nvPr/>
        </p:nvSpPr>
        <p:spPr>
          <a:xfrm>
            <a:off x="448429" y="2329412"/>
            <a:ext cx="7853741" cy="400110"/>
          </a:xfrm>
          <a:prstGeom prst="rect">
            <a:avLst/>
          </a:prstGeom>
          <a:noFill/>
        </p:spPr>
        <p:txBody>
          <a:bodyPr wrap="square" rtlCol="0">
            <a:spAutoFit/>
          </a:bodyPr>
          <a:lstStyle/>
          <a:p>
            <a:r>
              <a:rPr lang="ja-JP" altLang="en-US" sz="2000">
                <a:ea typeface="Cambria Math" panose="02040503050406030204" pitchFamily="18" charset="0"/>
              </a:rPr>
              <a:t>直線偏光レーザーの</a:t>
            </a:r>
            <a:r>
              <a:rPr lang="en-US" altLang="ja-JP" sz="2000" dirty="0">
                <a:ea typeface="Cambria Math" panose="02040503050406030204" pitchFamily="18" charset="0"/>
              </a:rPr>
              <a:t>caustic</a:t>
            </a:r>
            <a:r>
              <a:rPr lang="ja-JP" altLang="en-US" sz="2000">
                <a:ea typeface="Cambria Math" panose="02040503050406030204" pitchFamily="18" charset="0"/>
              </a:rPr>
              <a:t>は</a:t>
            </a:r>
            <a:r>
              <a:rPr lang="en-US" altLang="ja-JP" sz="2000" dirty="0">
                <a:ea typeface="Cambria Math" panose="02040503050406030204" pitchFamily="18" charset="0"/>
              </a:rPr>
              <a:t>z</a:t>
            </a:r>
            <a:r>
              <a:rPr lang="ja-JP" altLang="en-US" sz="2000">
                <a:ea typeface="Cambria Math" panose="02040503050406030204" pitchFamily="18" charset="0"/>
              </a:rPr>
              <a:t>軸周りに円筒対称になる。</a:t>
            </a:r>
            <a:endParaRPr kumimoji="1" lang="ja-JP" altLang="en-US" sz="2000"/>
          </a:p>
        </p:txBody>
      </p:sp>
      <p:sp>
        <p:nvSpPr>
          <p:cNvPr id="49" name="字幕 2">
            <a:extLst>
              <a:ext uri="{FF2B5EF4-FFF2-40B4-BE49-F238E27FC236}">
                <a16:creationId xmlns:a16="http://schemas.microsoft.com/office/drawing/2014/main" id="{B0E8815E-F67B-F309-155A-B3B02A5ADBE0}"/>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13</a:t>
            </a:r>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580219E-09CB-7489-BFB5-E6F0D1867FD1}"/>
                  </a:ext>
                </a:extLst>
              </p:cNvPr>
              <p:cNvSpPr txBox="1"/>
              <p:nvPr/>
            </p:nvSpPr>
            <p:spPr>
              <a:xfrm>
                <a:off x="7036576" y="5518154"/>
                <a:ext cx="2718816" cy="400110"/>
              </a:xfrm>
              <a:prstGeom prst="rect">
                <a:avLst/>
              </a:prstGeom>
              <a:noFill/>
            </p:spPr>
            <p:txBody>
              <a:bodyPr wrap="square">
                <a:spAutoFit/>
              </a:bodyPr>
              <a:lstStyle/>
              <a:p>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r>
                      <a:rPr lang="en-US" altLang="ja-JP" sz="2000" i="1">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0.031 </m:t>
                    </m:r>
                    <m:r>
                      <m:rPr>
                        <m:sty m:val="p"/>
                      </m:rPr>
                      <a:rPr lang="en-US" altLang="ja-JP" sz="2000">
                        <a:latin typeface="Cambria Math" panose="02040503050406030204" pitchFamily="18" charset="0"/>
                        <a:ea typeface="Cambria Math" panose="02040503050406030204" pitchFamily="18" charset="0"/>
                      </a:rPr>
                      <m:t>a</m:t>
                    </m:r>
                    <m:r>
                      <a:rPr lang="en-US" altLang="ja-JP" sz="2000">
                        <a:latin typeface="Cambria Math" panose="02040503050406030204" pitchFamily="18" charset="0"/>
                        <a:ea typeface="Cambria Math" panose="02040503050406030204" pitchFamily="18" charset="0"/>
                      </a:rPr>
                      <m:t>.</m:t>
                    </m:r>
                    <m:r>
                      <m:rPr>
                        <m:sty m:val="p"/>
                      </m:rPr>
                      <a:rPr lang="en-US" altLang="ja-JP" sz="2000">
                        <a:latin typeface="Cambria Math" panose="02040503050406030204" pitchFamily="18" charset="0"/>
                        <a:ea typeface="Cambria Math" panose="02040503050406030204" pitchFamily="18" charset="0"/>
                      </a:rPr>
                      <m:t>u</m:t>
                    </m:r>
                    <m:r>
                      <a:rPr lang="en-US" altLang="ja-JP" sz="2000">
                        <a:latin typeface="Cambria Math" panose="02040503050406030204" pitchFamily="18" charset="0"/>
                        <a:ea typeface="Cambria Math" panose="02040503050406030204" pitchFamily="18" charset="0"/>
                      </a:rPr>
                      <m:t>.</m:t>
                    </m:r>
                  </m:oMath>
                </a14:m>
                <a:r>
                  <a:rPr lang="en-US" altLang="ja-JP" sz="2000" dirty="0">
                    <a:solidFill>
                      <a:srgbClr val="7030A0"/>
                    </a:solidFill>
                  </a:rPr>
                  <a:t> </a:t>
                </a:r>
                <a:r>
                  <a:rPr lang="ja-JP" altLang="en-US" sz="2000">
                    <a:solidFill>
                      <a:srgbClr val="00B0F0"/>
                    </a:solidFill>
                  </a:rPr>
                  <a:t>ー</a:t>
                </a:r>
                <a:endParaRPr lang="en-US" altLang="ja-JP" sz="2000" dirty="0">
                  <a:solidFill>
                    <a:srgbClr val="00B0F0"/>
                  </a:solidFill>
                </a:endParaRPr>
              </a:p>
            </p:txBody>
          </p:sp>
        </mc:Choice>
        <mc:Fallback xmlns="">
          <p:sp>
            <p:nvSpPr>
              <p:cNvPr id="5" name="テキスト ボックス 4">
                <a:extLst>
                  <a:ext uri="{FF2B5EF4-FFF2-40B4-BE49-F238E27FC236}">
                    <a16:creationId xmlns:a16="http://schemas.microsoft.com/office/drawing/2014/main" id="{E580219E-09CB-7489-BFB5-E6F0D1867FD1}"/>
                  </a:ext>
                </a:extLst>
              </p:cNvPr>
              <p:cNvSpPr txBox="1">
                <a:spLocks noRot="1" noChangeAspect="1" noMove="1" noResize="1" noEditPoints="1" noAdjustHandles="1" noChangeArrowheads="1" noChangeShapeType="1" noTextEdit="1"/>
              </p:cNvSpPr>
              <p:nvPr/>
            </p:nvSpPr>
            <p:spPr>
              <a:xfrm>
                <a:off x="7036576" y="5518154"/>
                <a:ext cx="2718816" cy="400110"/>
              </a:xfrm>
              <a:prstGeom prst="rect">
                <a:avLst/>
              </a:prstGeom>
              <a:blipFill>
                <a:blip r:embed="rId6"/>
                <a:stretch>
                  <a:fillRect t="-6061" b="-2727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119F7572-816C-565C-1907-4D007C829931}"/>
                  </a:ext>
                </a:extLst>
              </p:cNvPr>
              <p:cNvSpPr txBox="1"/>
              <p:nvPr/>
            </p:nvSpPr>
            <p:spPr>
              <a:xfrm>
                <a:off x="7054506" y="4747189"/>
                <a:ext cx="2718816" cy="400110"/>
              </a:xfrm>
              <a:prstGeom prst="rect">
                <a:avLst/>
              </a:prstGeom>
              <a:noFill/>
            </p:spPr>
            <p:txBody>
              <a:bodyPr wrap="square">
                <a:spAutoFit/>
              </a:bodyPr>
              <a:lstStyle/>
              <a:p>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r>
                      <a:rPr lang="en-US" altLang="ja-JP" sz="2000" i="1">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0.0325 </m:t>
                    </m:r>
                    <m:r>
                      <m:rPr>
                        <m:sty m:val="p"/>
                      </m:rPr>
                      <a:rPr lang="en-US" altLang="ja-JP" sz="2000">
                        <a:latin typeface="Cambria Math" panose="02040503050406030204" pitchFamily="18" charset="0"/>
                        <a:ea typeface="Cambria Math" panose="02040503050406030204" pitchFamily="18" charset="0"/>
                      </a:rPr>
                      <m:t>a</m:t>
                    </m:r>
                    <m:r>
                      <a:rPr lang="en-US" altLang="ja-JP" sz="2000">
                        <a:latin typeface="Cambria Math" panose="02040503050406030204" pitchFamily="18" charset="0"/>
                        <a:ea typeface="Cambria Math" panose="02040503050406030204" pitchFamily="18" charset="0"/>
                      </a:rPr>
                      <m:t>.</m:t>
                    </m:r>
                    <m:r>
                      <m:rPr>
                        <m:sty m:val="p"/>
                      </m:rPr>
                      <a:rPr lang="en-US" altLang="ja-JP" sz="2000">
                        <a:latin typeface="Cambria Math" panose="02040503050406030204" pitchFamily="18" charset="0"/>
                        <a:ea typeface="Cambria Math" panose="02040503050406030204" pitchFamily="18" charset="0"/>
                      </a:rPr>
                      <m:t>u</m:t>
                    </m:r>
                    <m:r>
                      <a:rPr lang="en-US" altLang="ja-JP" sz="2000">
                        <a:latin typeface="Cambria Math" panose="02040503050406030204" pitchFamily="18" charset="0"/>
                        <a:ea typeface="Cambria Math" panose="02040503050406030204" pitchFamily="18" charset="0"/>
                      </a:rPr>
                      <m:t>.</m:t>
                    </m:r>
                  </m:oMath>
                </a14:m>
                <a:r>
                  <a:rPr lang="en-US" altLang="ja-JP" sz="2000" dirty="0">
                    <a:solidFill>
                      <a:srgbClr val="7030A0"/>
                    </a:solidFill>
                  </a:rPr>
                  <a:t> </a:t>
                </a:r>
                <a:r>
                  <a:rPr lang="ja-JP" altLang="en-US" sz="2000">
                    <a:solidFill>
                      <a:srgbClr val="00B050"/>
                    </a:solidFill>
                  </a:rPr>
                  <a:t>ー</a:t>
                </a:r>
                <a:endParaRPr lang="en-US" altLang="ja-JP" sz="2000" dirty="0"/>
              </a:p>
            </p:txBody>
          </p:sp>
        </mc:Choice>
        <mc:Fallback xmlns="">
          <p:sp>
            <p:nvSpPr>
              <p:cNvPr id="6" name="テキスト ボックス 5">
                <a:extLst>
                  <a:ext uri="{FF2B5EF4-FFF2-40B4-BE49-F238E27FC236}">
                    <a16:creationId xmlns:a16="http://schemas.microsoft.com/office/drawing/2014/main" id="{119F7572-816C-565C-1907-4D007C829931}"/>
                  </a:ext>
                </a:extLst>
              </p:cNvPr>
              <p:cNvSpPr txBox="1">
                <a:spLocks noRot="1" noChangeAspect="1" noMove="1" noResize="1" noEditPoints="1" noAdjustHandles="1" noChangeArrowheads="1" noChangeShapeType="1" noTextEdit="1"/>
              </p:cNvSpPr>
              <p:nvPr/>
            </p:nvSpPr>
            <p:spPr>
              <a:xfrm>
                <a:off x="7054506" y="4747189"/>
                <a:ext cx="2718816" cy="400110"/>
              </a:xfrm>
              <a:prstGeom prst="rect">
                <a:avLst/>
              </a:prstGeom>
              <a:blipFill>
                <a:blip r:embed="rId7"/>
                <a:stretch>
                  <a:fillRect t="-3030" b="-2727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940E20DB-FA61-038C-7F87-D6E8CE04E983}"/>
                  </a:ext>
                </a:extLst>
              </p:cNvPr>
              <p:cNvSpPr txBox="1"/>
              <p:nvPr/>
            </p:nvSpPr>
            <p:spPr>
              <a:xfrm>
                <a:off x="4518914" y="1466469"/>
                <a:ext cx="222684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l-GR" altLang="ja-JP" sz="2000" i="1" smtClean="0">
                          <a:latin typeface="Cambria Math" panose="02040503050406030204" pitchFamily="18" charset="0"/>
                          <a:ea typeface="Cambria Math" panose="02040503050406030204" pitchFamily="18" charset="0"/>
                        </a:rPr>
                        <m:t>𝜆</m:t>
                      </m:r>
                      <m:r>
                        <a:rPr lang="en-US" altLang="ja-JP" sz="2000" b="0" i="1" smtClean="0">
                          <a:latin typeface="Cambria Math" panose="02040503050406030204" pitchFamily="18" charset="0"/>
                          <a:ea typeface="Cambria Math" panose="02040503050406030204" pitchFamily="18" charset="0"/>
                        </a:rPr>
                        <m:t>=1050</m:t>
                      </m:r>
                      <m:r>
                        <m:rPr>
                          <m:nor/>
                        </m:rPr>
                        <a:rPr lang="en-US" altLang="ja-JP" sz="2000" b="0" i="0" smtClean="0">
                          <a:latin typeface="Cambria Math" panose="02040503050406030204" pitchFamily="18" charset="0"/>
                          <a:ea typeface="Cambria Math" panose="02040503050406030204" pitchFamily="18" charset="0"/>
                        </a:rPr>
                        <m:t>nm</m:t>
                      </m:r>
                    </m:oMath>
                  </m:oMathPara>
                </a14:m>
                <a:endParaRPr lang="ja-JP" altLang="en-US" sz="2000"/>
              </a:p>
            </p:txBody>
          </p:sp>
        </mc:Choice>
        <mc:Fallback xmlns="">
          <p:sp>
            <p:nvSpPr>
              <p:cNvPr id="7" name="テキスト ボックス 6">
                <a:extLst>
                  <a:ext uri="{FF2B5EF4-FFF2-40B4-BE49-F238E27FC236}">
                    <a16:creationId xmlns:a16="http://schemas.microsoft.com/office/drawing/2014/main" id="{940E20DB-FA61-038C-7F87-D6E8CE04E983}"/>
                  </a:ext>
                </a:extLst>
              </p:cNvPr>
              <p:cNvSpPr txBox="1">
                <a:spLocks noRot="1" noChangeAspect="1" noMove="1" noResize="1" noEditPoints="1" noAdjustHandles="1" noChangeArrowheads="1" noChangeShapeType="1" noTextEdit="1"/>
              </p:cNvSpPr>
              <p:nvPr/>
            </p:nvSpPr>
            <p:spPr>
              <a:xfrm>
                <a:off x="4518914" y="1466469"/>
                <a:ext cx="2226849" cy="400110"/>
              </a:xfrm>
              <a:prstGeom prst="rect">
                <a:avLst/>
              </a:prstGeom>
              <a:blipFill>
                <a:blip r:embed="rId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4946D7C0-F1CF-3207-4E9F-964A685A73CF}"/>
                  </a:ext>
                </a:extLst>
              </p:cNvPr>
              <p:cNvSpPr txBox="1"/>
              <p:nvPr/>
            </p:nvSpPr>
            <p:spPr>
              <a:xfrm>
                <a:off x="4599598" y="1869881"/>
                <a:ext cx="1227463"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Cambria Math" panose="02040503050406030204" pitchFamily="18" charset="0"/>
                        </a:rPr>
                        <m:t>𝑁</m:t>
                      </m:r>
                      <m:r>
                        <a:rPr lang="en-US" altLang="ja-JP" sz="2000" b="0" i="1" smtClean="0">
                          <a:latin typeface="Cambria Math" panose="02040503050406030204" pitchFamily="18" charset="0"/>
                          <a:ea typeface="Cambria Math" panose="02040503050406030204" pitchFamily="18" charset="0"/>
                        </a:rPr>
                        <m:t>=2</m:t>
                      </m:r>
                    </m:oMath>
                  </m:oMathPara>
                </a14:m>
                <a:endParaRPr lang="ja-JP" altLang="en-US" sz="2000"/>
              </a:p>
            </p:txBody>
          </p:sp>
        </mc:Choice>
        <mc:Fallback xmlns="">
          <p:sp>
            <p:nvSpPr>
              <p:cNvPr id="8" name="テキスト ボックス 7">
                <a:extLst>
                  <a:ext uri="{FF2B5EF4-FFF2-40B4-BE49-F238E27FC236}">
                    <a16:creationId xmlns:a16="http://schemas.microsoft.com/office/drawing/2014/main" id="{4946D7C0-F1CF-3207-4E9F-964A685A73CF}"/>
                  </a:ext>
                </a:extLst>
              </p:cNvPr>
              <p:cNvSpPr txBox="1">
                <a:spLocks noRot="1" noChangeAspect="1" noMove="1" noResize="1" noEditPoints="1" noAdjustHandles="1" noChangeArrowheads="1" noChangeShapeType="1" noTextEdit="1"/>
              </p:cNvSpPr>
              <p:nvPr/>
            </p:nvSpPr>
            <p:spPr>
              <a:xfrm>
                <a:off x="4599598" y="1869881"/>
                <a:ext cx="1227463" cy="400110"/>
              </a:xfrm>
              <a:prstGeom prst="rect">
                <a:avLst/>
              </a:prstGeom>
              <a:blipFill>
                <a:blip r:embed="rId9"/>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100F8783-F12D-35F5-819E-40C341833366}"/>
                  </a:ext>
                </a:extLst>
              </p:cNvPr>
              <p:cNvSpPr txBox="1"/>
              <p:nvPr/>
            </p:nvSpPr>
            <p:spPr>
              <a:xfrm>
                <a:off x="8610925" y="4190118"/>
                <a:ext cx="3581075" cy="391582"/>
              </a:xfrm>
              <a:prstGeom prst="rect">
                <a:avLst/>
              </a:prstGeom>
              <a:noFill/>
            </p:spPr>
            <p:txBody>
              <a:bodyPr wrap="square">
                <a:spAutoFit/>
              </a:bodyPr>
              <a:lstStyle/>
              <a:p>
                <a:pPr algn="r"/>
                <a:r>
                  <a:rPr lang="ja-JP" altLang="en-US">
                    <a:solidFill>
                      <a:schemeClr val="tx1"/>
                    </a:solidFill>
                  </a:rPr>
                  <a:t>散乱直後の電子の運動量</a:t>
                </a:r>
                <a:r>
                  <a:rPr lang="en-US" altLang="ja-JP" dirty="0">
                    <a:solidFill>
                      <a:schemeClr val="tx1"/>
                    </a:solidFill>
                  </a:rPr>
                  <a:t>…</a:t>
                </a:r>
                <a14:m>
                  <m:oMath xmlns:m="http://schemas.openxmlformats.org/officeDocument/2006/math">
                    <m:sSub>
                      <m:sSubPr>
                        <m:ctrlPr>
                          <a:rPr lang="en-US" altLang="ja-JP" i="1" smtClean="0">
                            <a:solidFill>
                              <a:schemeClr val="tx1"/>
                            </a:solidFill>
                            <a:latin typeface="Cambria Math" panose="02040503050406030204" pitchFamily="18" charset="0"/>
                          </a:rPr>
                        </m:ctrlPr>
                      </m:sSubPr>
                      <m:e>
                        <m:r>
                          <a:rPr lang="en-US" altLang="ja-JP" b="1" i="1" smtClean="0">
                            <a:solidFill>
                              <a:schemeClr val="tx1"/>
                            </a:solidFill>
                            <a:latin typeface="Cambria Math" panose="02040503050406030204" pitchFamily="18" charset="0"/>
                          </a:rPr>
                          <m:t>𝒖</m:t>
                        </m:r>
                      </m:e>
                      <m:sub>
                        <m:r>
                          <a:rPr lang="en-US" altLang="ja-JP" b="0" i="1" smtClean="0">
                            <a:solidFill>
                              <a:schemeClr val="tx1"/>
                            </a:solidFill>
                            <a:latin typeface="Cambria Math" panose="02040503050406030204" pitchFamily="18" charset="0"/>
                          </a:rPr>
                          <m:t>𝑓</m:t>
                        </m:r>
                      </m:sub>
                    </m:sSub>
                  </m:oMath>
                </a14:m>
                <a:endParaRPr lang="ja-JP" altLang="en-US">
                  <a:solidFill>
                    <a:schemeClr val="tx1"/>
                  </a:solidFill>
                </a:endParaRPr>
              </a:p>
            </p:txBody>
          </p:sp>
        </mc:Choice>
        <mc:Fallback xmlns="">
          <p:sp>
            <p:nvSpPr>
              <p:cNvPr id="12" name="テキスト ボックス 11">
                <a:extLst>
                  <a:ext uri="{FF2B5EF4-FFF2-40B4-BE49-F238E27FC236}">
                    <a16:creationId xmlns:a16="http://schemas.microsoft.com/office/drawing/2014/main" id="{100F8783-F12D-35F5-819E-40C341833366}"/>
                  </a:ext>
                </a:extLst>
              </p:cNvPr>
              <p:cNvSpPr txBox="1">
                <a:spLocks noRot="1" noChangeAspect="1" noMove="1" noResize="1" noEditPoints="1" noAdjustHandles="1" noChangeArrowheads="1" noChangeShapeType="1" noTextEdit="1"/>
              </p:cNvSpPr>
              <p:nvPr/>
            </p:nvSpPr>
            <p:spPr>
              <a:xfrm>
                <a:off x="8610925" y="4190118"/>
                <a:ext cx="3581075" cy="391582"/>
              </a:xfrm>
              <a:prstGeom prst="rect">
                <a:avLst/>
              </a:prstGeom>
              <a:blipFill>
                <a:blip r:embed="rId10"/>
                <a:stretch>
                  <a:fillRect t="-6250" b="-1875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05170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50D567-C79B-80EC-EFEF-03E1CC839A34}"/>
              </a:ext>
            </a:extLst>
          </p:cNvPr>
          <p:cNvSpPr>
            <a:spLocks noGrp="1"/>
          </p:cNvSpPr>
          <p:nvPr>
            <p:ph type="ctrTitle"/>
          </p:nvPr>
        </p:nvSpPr>
        <p:spPr>
          <a:xfrm>
            <a:off x="290944" y="443345"/>
            <a:ext cx="6987680" cy="595601"/>
          </a:xfrm>
        </p:spPr>
        <p:txBody>
          <a:bodyPr anchor="ctr">
            <a:normAutofit/>
          </a:bodyPr>
          <a:lstStyle/>
          <a:p>
            <a:pPr algn="l"/>
            <a:r>
              <a:rPr lang="ja-JP" altLang="en-US" sz="2800"/>
              <a:t>結果</a:t>
            </a:r>
            <a:r>
              <a:rPr lang="en-US" altLang="ja-JP" sz="2800" dirty="0"/>
              <a:t>~</a:t>
            </a:r>
            <a:r>
              <a:rPr lang="ja-JP" altLang="en-US" sz="2800"/>
              <a:t>直線偏光レーザーにおける</a:t>
            </a:r>
            <a:r>
              <a:rPr lang="en-US" altLang="ja-JP" sz="2800" dirty="0"/>
              <a:t>Caustic</a:t>
            </a:r>
            <a:endParaRPr kumimoji="1" lang="ja-JP" altLang="en-US" sz="2800"/>
          </a:p>
        </p:txBody>
      </p:sp>
      <p:sp>
        <p:nvSpPr>
          <p:cNvPr id="17" name="字幕 2">
            <a:extLst>
              <a:ext uri="{FF2B5EF4-FFF2-40B4-BE49-F238E27FC236}">
                <a16:creationId xmlns:a16="http://schemas.microsoft.com/office/drawing/2014/main" id="{4C30365C-E164-9EE2-37F5-AC12813DCA31}"/>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14</a:t>
            </a:r>
          </a:p>
        </p:txBody>
      </p:sp>
      <p:pic>
        <p:nvPicPr>
          <p:cNvPr id="18" name="図 17">
            <a:extLst>
              <a:ext uri="{FF2B5EF4-FFF2-40B4-BE49-F238E27FC236}">
                <a16:creationId xmlns:a16="http://schemas.microsoft.com/office/drawing/2014/main" id="{4B2D2A93-E500-6C54-CC8C-AF49F7E9C7C8}"/>
              </a:ext>
            </a:extLst>
          </p:cNvPr>
          <p:cNvPicPr>
            <a:picLocks noChangeAspect="1"/>
          </p:cNvPicPr>
          <p:nvPr/>
        </p:nvPicPr>
        <p:blipFill rotWithShape="1">
          <a:blip r:embed="rId2"/>
          <a:srcRect l="8560" t="8933" r="12531" b="3227"/>
          <a:stretch/>
        </p:blipFill>
        <p:spPr>
          <a:xfrm>
            <a:off x="8936569" y="4140022"/>
            <a:ext cx="3255431" cy="2717978"/>
          </a:xfrm>
          <a:prstGeom prst="rect">
            <a:avLst/>
          </a:prstGeom>
        </p:spPr>
      </p:pic>
      <p:pic>
        <p:nvPicPr>
          <p:cNvPr id="20" name="図 19">
            <a:extLst>
              <a:ext uri="{FF2B5EF4-FFF2-40B4-BE49-F238E27FC236}">
                <a16:creationId xmlns:a16="http://schemas.microsoft.com/office/drawing/2014/main" id="{7D5F07D8-9056-4B6B-03D1-FE6F92AD32FE}"/>
              </a:ext>
            </a:extLst>
          </p:cNvPr>
          <p:cNvPicPr>
            <a:picLocks noChangeAspect="1"/>
          </p:cNvPicPr>
          <p:nvPr/>
        </p:nvPicPr>
        <p:blipFill rotWithShape="1">
          <a:blip r:embed="rId3"/>
          <a:srcRect l="9220" t="7337" r="12858" b="3312"/>
          <a:stretch/>
        </p:blipFill>
        <p:spPr>
          <a:xfrm>
            <a:off x="5702252" y="4097947"/>
            <a:ext cx="3209364" cy="2760053"/>
          </a:xfrm>
          <a:prstGeom prst="rect">
            <a:avLst/>
          </a:prstGeom>
        </p:spPr>
      </p:pic>
      <p:pic>
        <p:nvPicPr>
          <p:cNvPr id="22" name="図 21">
            <a:extLst>
              <a:ext uri="{FF2B5EF4-FFF2-40B4-BE49-F238E27FC236}">
                <a16:creationId xmlns:a16="http://schemas.microsoft.com/office/drawing/2014/main" id="{3CBC9556-8DFA-DA2A-E0EC-EBF8082D3DF3}"/>
              </a:ext>
            </a:extLst>
          </p:cNvPr>
          <p:cNvPicPr>
            <a:picLocks noChangeAspect="1"/>
          </p:cNvPicPr>
          <p:nvPr/>
        </p:nvPicPr>
        <p:blipFill rotWithShape="1">
          <a:blip r:embed="rId4"/>
          <a:srcRect l="8846" t="8508" r="12964" b="3443"/>
          <a:stretch/>
        </p:blipFill>
        <p:spPr>
          <a:xfrm>
            <a:off x="2387080" y="4147500"/>
            <a:ext cx="3209365" cy="2710500"/>
          </a:xfrm>
          <a:prstGeom prst="rect">
            <a:avLst/>
          </a:prstGeom>
        </p:spPr>
      </p:pic>
      <p:sp>
        <p:nvSpPr>
          <p:cNvPr id="26" name="テキスト ボックス 25">
            <a:extLst>
              <a:ext uri="{FF2B5EF4-FFF2-40B4-BE49-F238E27FC236}">
                <a16:creationId xmlns:a16="http://schemas.microsoft.com/office/drawing/2014/main" id="{ADBA7C3B-5FF5-3123-0141-6FA91B21F410}"/>
              </a:ext>
            </a:extLst>
          </p:cNvPr>
          <p:cNvSpPr txBox="1"/>
          <p:nvPr/>
        </p:nvSpPr>
        <p:spPr>
          <a:xfrm>
            <a:off x="471798" y="1628993"/>
            <a:ext cx="6750424" cy="400110"/>
          </a:xfrm>
          <a:prstGeom prst="rect">
            <a:avLst/>
          </a:prstGeom>
          <a:noFill/>
        </p:spPr>
        <p:txBody>
          <a:bodyPr wrap="square">
            <a:spAutoFit/>
          </a:bodyPr>
          <a:lstStyle/>
          <a:p>
            <a:r>
              <a:rPr lang="en-US" altLang="ja-JP" sz="2000" dirty="0"/>
              <a:t>Caustic</a:t>
            </a:r>
            <a:r>
              <a:rPr lang="ja-JP" altLang="en-US" sz="2000"/>
              <a:t>上の微分断面積を光電子運動量分布と比較した。</a:t>
            </a:r>
          </a:p>
        </p:txBody>
      </p:sp>
      <p:sp>
        <p:nvSpPr>
          <p:cNvPr id="28" name="テキスト ボックス 27">
            <a:extLst>
              <a:ext uri="{FF2B5EF4-FFF2-40B4-BE49-F238E27FC236}">
                <a16:creationId xmlns:a16="http://schemas.microsoft.com/office/drawing/2014/main" id="{525B2F2F-91B2-B8CA-2B24-6A706993EA16}"/>
              </a:ext>
            </a:extLst>
          </p:cNvPr>
          <p:cNvSpPr txBox="1"/>
          <p:nvPr/>
        </p:nvSpPr>
        <p:spPr>
          <a:xfrm>
            <a:off x="480763" y="2063329"/>
            <a:ext cx="6096000" cy="400110"/>
          </a:xfrm>
          <a:prstGeom prst="rect">
            <a:avLst/>
          </a:prstGeom>
          <a:noFill/>
        </p:spPr>
        <p:txBody>
          <a:bodyPr wrap="square">
            <a:spAutoFit/>
          </a:bodyPr>
          <a:lstStyle/>
          <a:p>
            <a:r>
              <a:rPr lang="ja-JP" altLang="en-US" sz="2000"/>
              <a:t>データの格子間はスプライン補間により計算。</a:t>
            </a:r>
          </a:p>
        </p:txBody>
      </p:sp>
      <mc:AlternateContent xmlns:mc="http://schemas.openxmlformats.org/markup-compatibility/2006">
        <mc:Choice xmlns:a14="http://schemas.microsoft.com/office/drawing/2010/main" Requires="a14">
          <p:sp>
            <p:nvSpPr>
              <p:cNvPr id="30" name="テキスト ボックス 29">
                <a:extLst>
                  <a:ext uri="{FF2B5EF4-FFF2-40B4-BE49-F238E27FC236}">
                    <a16:creationId xmlns:a16="http://schemas.microsoft.com/office/drawing/2014/main" id="{3A56A3F5-F818-07CD-A6E5-B8E88E5A92A5}"/>
                  </a:ext>
                </a:extLst>
              </p:cNvPr>
              <p:cNvSpPr txBox="1"/>
              <p:nvPr/>
            </p:nvSpPr>
            <p:spPr>
              <a:xfrm>
                <a:off x="9205510" y="3786698"/>
                <a:ext cx="1398494"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=180</m:t>
                      </m:r>
                      <m:r>
                        <a:rPr lang="en-US" altLang="ja-JP" sz="2000" b="0" i="1" smtClean="0">
                          <a:latin typeface="Cambria Math" panose="02040503050406030204" pitchFamily="18" charset="0"/>
                          <a:ea typeface="Cambria Math" panose="02040503050406030204" pitchFamily="18" charset="0"/>
                        </a:rPr>
                        <m:t>°</m:t>
                      </m:r>
                    </m:oMath>
                  </m:oMathPara>
                </a14:m>
                <a:endParaRPr lang="ja-JP" altLang="en-US" sz="2000"/>
              </a:p>
            </p:txBody>
          </p:sp>
        </mc:Choice>
        <mc:Fallback>
          <p:sp>
            <p:nvSpPr>
              <p:cNvPr id="30" name="テキスト ボックス 29">
                <a:extLst>
                  <a:ext uri="{FF2B5EF4-FFF2-40B4-BE49-F238E27FC236}">
                    <a16:creationId xmlns:a16="http://schemas.microsoft.com/office/drawing/2014/main" id="{3A56A3F5-F818-07CD-A6E5-B8E88E5A92A5}"/>
                  </a:ext>
                </a:extLst>
              </p:cNvPr>
              <p:cNvSpPr txBox="1">
                <a:spLocks noRot="1" noChangeAspect="1" noMove="1" noResize="1" noEditPoints="1" noAdjustHandles="1" noChangeArrowheads="1" noChangeShapeType="1" noTextEdit="1"/>
              </p:cNvSpPr>
              <p:nvPr/>
            </p:nvSpPr>
            <p:spPr>
              <a:xfrm>
                <a:off x="9205510" y="3786698"/>
                <a:ext cx="1398494" cy="400110"/>
              </a:xfrm>
              <a:prstGeom prst="rect">
                <a:avLst/>
              </a:prstGeom>
              <a:blipFill>
                <a:blip r:embed="rId5"/>
                <a:stretch>
                  <a:fillRect b="-15625"/>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1" name="テキスト ボックス 30">
                <a:extLst>
                  <a:ext uri="{FF2B5EF4-FFF2-40B4-BE49-F238E27FC236}">
                    <a16:creationId xmlns:a16="http://schemas.microsoft.com/office/drawing/2014/main" id="{133E92AC-1E3D-72B0-2009-05C42DEBBB48}"/>
                  </a:ext>
                </a:extLst>
              </p:cNvPr>
              <p:cNvSpPr txBox="1"/>
              <p:nvPr/>
            </p:nvSpPr>
            <p:spPr>
              <a:xfrm>
                <a:off x="5926369" y="3821124"/>
                <a:ext cx="1398494"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=1</m:t>
                      </m:r>
                      <m:r>
                        <a:rPr lang="en-US" altLang="ja-JP" sz="2000" b="0" i="1" smtClean="0">
                          <a:latin typeface="Cambria Math" panose="02040503050406030204" pitchFamily="18" charset="0"/>
                          <a:ea typeface="Cambria Math" panose="02040503050406030204" pitchFamily="18" charset="0"/>
                        </a:rPr>
                        <m:t>35°</m:t>
                      </m:r>
                    </m:oMath>
                  </m:oMathPara>
                </a14:m>
                <a:endParaRPr lang="ja-JP" altLang="en-US" sz="2000"/>
              </a:p>
            </p:txBody>
          </p:sp>
        </mc:Choice>
        <mc:Fallback>
          <p:sp>
            <p:nvSpPr>
              <p:cNvPr id="31" name="テキスト ボックス 30">
                <a:extLst>
                  <a:ext uri="{FF2B5EF4-FFF2-40B4-BE49-F238E27FC236}">
                    <a16:creationId xmlns:a16="http://schemas.microsoft.com/office/drawing/2014/main" id="{133E92AC-1E3D-72B0-2009-05C42DEBBB48}"/>
                  </a:ext>
                </a:extLst>
              </p:cNvPr>
              <p:cNvSpPr txBox="1">
                <a:spLocks noRot="1" noChangeAspect="1" noMove="1" noResize="1" noEditPoints="1" noAdjustHandles="1" noChangeArrowheads="1" noChangeShapeType="1" noTextEdit="1"/>
              </p:cNvSpPr>
              <p:nvPr/>
            </p:nvSpPr>
            <p:spPr>
              <a:xfrm>
                <a:off x="5926369" y="3821124"/>
                <a:ext cx="1398494" cy="400110"/>
              </a:xfrm>
              <a:prstGeom prst="rect">
                <a:avLst/>
              </a:prstGeom>
              <a:blipFill>
                <a:blip r:embed="rId6"/>
                <a:stretch>
                  <a:fillRect b="-1212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2" name="テキスト ボックス 31">
                <a:extLst>
                  <a:ext uri="{FF2B5EF4-FFF2-40B4-BE49-F238E27FC236}">
                    <a16:creationId xmlns:a16="http://schemas.microsoft.com/office/drawing/2014/main" id="{31426FDA-9880-9EB5-6108-4F3CAD757429}"/>
                  </a:ext>
                </a:extLst>
              </p:cNvPr>
              <p:cNvSpPr txBox="1"/>
              <p:nvPr/>
            </p:nvSpPr>
            <p:spPr>
              <a:xfrm>
                <a:off x="2584303" y="3840486"/>
                <a:ext cx="1398494"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=90</m:t>
                      </m:r>
                      <m:r>
                        <a:rPr lang="en-US" altLang="ja-JP" sz="2000" b="0" i="1" smtClean="0">
                          <a:latin typeface="Cambria Math" panose="02040503050406030204" pitchFamily="18" charset="0"/>
                          <a:ea typeface="Cambria Math" panose="02040503050406030204" pitchFamily="18" charset="0"/>
                        </a:rPr>
                        <m:t>°</m:t>
                      </m:r>
                    </m:oMath>
                  </m:oMathPara>
                </a14:m>
                <a:endParaRPr lang="ja-JP" altLang="en-US" sz="2000"/>
              </a:p>
            </p:txBody>
          </p:sp>
        </mc:Choice>
        <mc:Fallback>
          <p:sp>
            <p:nvSpPr>
              <p:cNvPr id="32" name="テキスト ボックス 31">
                <a:extLst>
                  <a:ext uri="{FF2B5EF4-FFF2-40B4-BE49-F238E27FC236}">
                    <a16:creationId xmlns:a16="http://schemas.microsoft.com/office/drawing/2014/main" id="{31426FDA-9880-9EB5-6108-4F3CAD757429}"/>
                  </a:ext>
                </a:extLst>
              </p:cNvPr>
              <p:cNvSpPr txBox="1">
                <a:spLocks noRot="1" noChangeAspect="1" noMove="1" noResize="1" noEditPoints="1" noAdjustHandles="1" noChangeArrowheads="1" noChangeShapeType="1" noTextEdit="1"/>
              </p:cNvSpPr>
              <p:nvPr/>
            </p:nvSpPr>
            <p:spPr>
              <a:xfrm>
                <a:off x="2584303" y="3840486"/>
                <a:ext cx="1398494" cy="400110"/>
              </a:xfrm>
              <a:prstGeom prst="rect">
                <a:avLst/>
              </a:prstGeom>
              <a:blipFill>
                <a:blip r:embed="rId7"/>
                <a:stretch>
                  <a:fillRect b="-1212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888802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a:extLst>
              <a:ext uri="{FF2B5EF4-FFF2-40B4-BE49-F238E27FC236}">
                <a16:creationId xmlns:a16="http://schemas.microsoft.com/office/drawing/2014/main" id="{46B90C70-F12A-7E33-5E72-8E5F8E411E0B}"/>
              </a:ext>
            </a:extLst>
          </p:cNvPr>
          <p:cNvPicPr>
            <a:picLocks noChangeAspect="1"/>
          </p:cNvPicPr>
          <p:nvPr/>
        </p:nvPicPr>
        <p:blipFill>
          <a:blip r:embed="rId2"/>
          <a:stretch>
            <a:fillRect/>
          </a:stretch>
        </p:blipFill>
        <p:spPr>
          <a:xfrm>
            <a:off x="8389603" y="4023360"/>
            <a:ext cx="3802397" cy="2526030"/>
          </a:xfrm>
          <a:prstGeom prst="rect">
            <a:avLst/>
          </a:prstGeom>
        </p:spPr>
      </p:pic>
      <p:pic>
        <p:nvPicPr>
          <p:cNvPr id="44" name="図 43">
            <a:extLst>
              <a:ext uri="{FF2B5EF4-FFF2-40B4-BE49-F238E27FC236}">
                <a16:creationId xmlns:a16="http://schemas.microsoft.com/office/drawing/2014/main" id="{92342144-7324-3600-EC84-22951F604E31}"/>
              </a:ext>
            </a:extLst>
          </p:cNvPr>
          <p:cNvPicPr>
            <a:picLocks noChangeAspect="1"/>
          </p:cNvPicPr>
          <p:nvPr/>
        </p:nvPicPr>
        <p:blipFill>
          <a:blip r:embed="rId3"/>
          <a:stretch>
            <a:fillRect/>
          </a:stretch>
        </p:blipFill>
        <p:spPr>
          <a:xfrm>
            <a:off x="8355193" y="1394460"/>
            <a:ext cx="3836807" cy="2548890"/>
          </a:xfrm>
          <a:prstGeom prst="rect">
            <a:avLst/>
          </a:prstGeom>
        </p:spPr>
      </p:pic>
      <p:sp>
        <p:nvSpPr>
          <p:cNvPr id="4" name="タイトル 1">
            <a:extLst>
              <a:ext uri="{FF2B5EF4-FFF2-40B4-BE49-F238E27FC236}">
                <a16:creationId xmlns:a16="http://schemas.microsoft.com/office/drawing/2014/main" id="{6D60232E-0B29-34E5-F14C-52D5FDCA4FE2}"/>
              </a:ext>
            </a:extLst>
          </p:cNvPr>
          <p:cNvSpPr txBox="1">
            <a:spLocks/>
          </p:cNvSpPr>
          <p:nvPr/>
        </p:nvSpPr>
        <p:spPr>
          <a:xfrm>
            <a:off x="290944" y="443345"/>
            <a:ext cx="6987680" cy="5956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a:t>結果</a:t>
            </a:r>
            <a:r>
              <a:rPr lang="en-US" altLang="ja-JP" sz="2800"/>
              <a:t>~</a:t>
            </a:r>
            <a:r>
              <a:rPr lang="ja-JP" altLang="en-US" sz="2800"/>
              <a:t>直線偏光レーザーにおける</a:t>
            </a:r>
            <a:r>
              <a:rPr lang="en-US" altLang="ja-JP" sz="2800"/>
              <a:t>Caustic</a:t>
            </a:r>
            <a:endParaRPr lang="ja-JP" altLang="en-US" sz="2800"/>
          </a:p>
        </p:txBody>
      </p:sp>
      <mc:AlternateContent xmlns:mc="http://schemas.openxmlformats.org/markup-compatibility/2006">
        <mc:Choice xmlns:a14="http://schemas.microsoft.com/office/drawing/2010/main" Requires="a14">
          <p:sp>
            <p:nvSpPr>
              <p:cNvPr id="17" name="テキスト ボックス 16">
                <a:extLst>
                  <a:ext uri="{FF2B5EF4-FFF2-40B4-BE49-F238E27FC236}">
                    <a16:creationId xmlns:a16="http://schemas.microsoft.com/office/drawing/2014/main" id="{0F900CF0-7516-A327-B211-2B3B66AB3C0C}"/>
                  </a:ext>
                </a:extLst>
              </p:cNvPr>
              <p:cNvSpPr txBox="1"/>
              <p:nvPr/>
            </p:nvSpPr>
            <p:spPr>
              <a:xfrm>
                <a:off x="0" y="1373183"/>
                <a:ext cx="19281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𝐹</m:t>
                          </m:r>
                        </m:e>
                        <m:sub>
                          <m:r>
                            <a:rPr lang="en-US" altLang="ja-JP" sz="2000" b="0" i="1" smtClean="0">
                              <a:latin typeface="Cambria Math" panose="02040503050406030204" pitchFamily="18" charset="0"/>
                              <a:ea typeface="Cambria Math" panose="02040503050406030204" pitchFamily="18" charset="0"/>
                            </a:rPr>
                            <m:t>0</m:t>
                          </m:r>
                        </m:sub>
                      </m:sSub>
                      <m:r>
                        <a:rPr lang="en-US" altLang="ja-JP" sz="2000" b="0" i="1" smtClean="0">
                          <a:latin typeface="Cambria Math" panose="02040503050406030204" pitchFamily="18" charset="0"/>
                          <a:ea typeface="Cambria Math" panose="02040503050406030204" pitchFamily="18" charset="0"/>
                        </a:rPr>
                        <m:t>=0.03</m:t>
                      </m:r>
                      <m:r>
                        <m:rPr>
                          <m:nor/>
                        </m:rPr>
                        <a:rPr lang="en-US" altLang="ja-JP" sz="2000" b="0" i="0" smtClean="0">
                          <a:latin typeface="Cambria Math" panose="02040503050406030204" pitchFamily="18" charset="0"/>
                          <a:ea typeface="Cambria Math" panose="02040503050406030204" pitchFamily="18" charset="0"/>
                        </a:rPr>
                        <m:t>2</m:t>
                      </m:r>
                      <m:r>
                        <m:rPr>
                          <m:nor/>
                        </m:rPr>
                        <a:rPr lang="ja-JP" altLang="en-US" sz="2000"/>
                        <m:t> </m:t>
                      </m:r>
                    </m:oMath>
                  </m:oMathPara>
                </a14:m>
                <a:endParaRPr lang="ja-JP" altLang="en-US" sz="2000"/>
              </a:p>
            </p:txBody>
          </p:sp>
        </mc:Choice>
        <mc:Fallback>
          <p:sp>
            <p:nvSpPr>
              <p:cNvPr id="17" name="テキスト ボックス 16">
                <a:extLst>
                  <a:ext uri="{FF2B5EF4-FFF2-40B4-BE49-F238E27FC236}">
                    <a16:creationId xmlns:a16="http://schemas.microsoft.com/office/drawing/2014/main" id="{0F900CF0-7516-A327-B211-2B3B66AB3C0C}"/>
                  </a:ext>
                </a:extLst>
              </p:cNvPr>
              <p:cNvSpPr txBox="1">
                <a:spLocks noRot="1" noChangeAspect="1" noMove="1" noResize="1" noEditPoints="1" noAdjustHandles="1" noChangeArrowheads="1" noChangeShapeType="1" noTextEdit="1"/>
              </p:cNvSpPr>
              <p:nvPr/>
            </p:nvSpPr>
            <p:spPr>
              <a:xfrm>
                <a:off x="0" y="1373183"/>
                <a:ext cx="1928132" cy="400110"/>
              </a:xfrm>
              <a:prstGeom prst="rect">
                <a:avLst/>
              </a:prstGeom>
              <a:blipFill>
                <a:blip r:embed="rId4"/>
                <a:stretch>
                  <a:fillRect t="-9375" b="-21875"/>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0" name="テキスト ボックス 19">
                <a:extLst>
                  <a:ext uri="{FF2B5EF4-FFF2-40B4-BE49-F238E27FC236}">
                    <a16:creationId xmlns:a16="http://schemas.microsoft.com/office/drawing/2014/main" id="{2A394876-3EAD-4BC9-9BDF-BD44030EE0C4}"/>
                  </a:ext>
                </a:extLst>
              </p:cNvPr>
              <p:cNvSpPr txBox="1"/>
              <p:nvPr/>
            </p:nvSpPr>
            <p:spPr>
              <a:xfrm>
                <a:off x="8885815" y="1474075"/>
                <a:ext cx="133613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200" i="1" smtClean="0">
                          <a:latin typeface="Cambria Math" panose="02040503050406030204" pitchFamily="18" charset="0"/>
                          <a:ea typeface="Cambria Math" panose="02040503050406030204" pitchFamily="18" charset="0"/>
                        </a:rPr>
                        <m:t>𝛽</m:t>
                      </m:r>
                      <m:r>
                        <a:rPr lang="en-US" altLang="ja-JP" sz="1200" b="0" i="1" smtClean="0">
                          <a:latin typeface="Cambria Math" panose="02040503050406030204" pitchFamily="18" charset="0"/>
                          <a:ea typeface="Cambria Math" panose="02040503050406030204" pitchFamily="18" charset="0"/>
                        </a:rPr>
                        <m:t>=180°, </m:t>
                      </m:r>
                      <m:r>
                        <a:rPr lang="en-US" altLang="ja-JP" sz="1200" b="0" i="1" smtClean="0">
                          <a:latin typeface="Cambria Math" panose="02040503050406030204" pitchFamily="18" charset="0"/>
                          <a:ea typeface="Cambria Math" panose="02040503050406030204" pitchFamily="18" charset="0"/>
                        </a:rPr>
                        <m:t>𝜙</m:t>
                      </m:r>
                      <m:r>
                        <a:rPr lang="en-US" altLang="ja-JP" sz="1200" b="0" i="1" smtClean="0">
                          <a:latin typeface="Cambria Math" panose="02040503050406030204" pitchFamily="18" charset="0"/>
                          <a:ea typeface="Cambria Math" panose="02040503050406030204" pitchFamily="18" charset="0"/>
                        </a:rPr>
                        <m:t>=0°</m:t>
                      </m:r>
                    </m:oMath>
                  </m:oMathPara>
                </a14:m>
                <a:endParaRPr kumimoji="1" lang="ja-JP" altLang="en-US" sz="1200"/>
              </a:p>
            </p:txBody>
          </p:sp>
        </mc:Choice>
        <mc:Fallback>
          <p:sp>
            <p:nvSpPr>
              <p:cNvPr id="20" name="テキスト ボックス 19">
                <a:extLst>
                  <a:ext uri="{FF2B5EF4-FFF2-40B4-BE49-F238E27FC236}">
                    <a16:creationId xmlns:a16="http://schemas.microsoft.com/office/drawing/2014/main" id="{2A394876-3EAD-4BC9-9BDF-BD44030EE0C4}"/>
                  </a:ext>
                </a:extLst>
              </p:cNvPr>
              <p:cNvSpPr txBox="1">
                <a:spLocks noRot="1" noChangeAspect="1" noMove="1" noResize="1" noEditPoints="1" noAdjustHandles="1" noChangeArrowheads="1" noChangeShapeType="1" noTextEdit="1"/>
              </p:cNvSpPr>
              <p:nvPr/>
            </p:nvSpPr>
            <p:spPr>
              <a:xfrm>
                <a:off x="8885815" y="1474075"/>
                <a:ext cx="1336133" cy="276999"/>
              </a:xfrm>
              <a:prstGeom prst="rect">
                <a:avLst/>
              </a:prstGeom>
              <a:blipFill>
                <a:blip r:embed="rId5"/>
                <a:stretch>
                  <a:fillRect b="-909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6" name="テキスト ボックス 25">
                <a:extLst>
                  <a:ext uri="{FF2B5EF4-FFF2-40B4-BE49-F238E27FC236}">
                    <a16:creationId xmlns:a16="http://schemas.microsoft.com/office/drawing/2014/main" id="{5EDF72C9-024E-22FD-568D-84ECDB7B88D7}"/>
                  </a:ext>
                </a:extLst>
              </p:cNvPr>
              <p:cNvSpPr txBox="1"/>
              <p:nvPr/>
            </p:nvSpPr>
            <p:spPr>
              <a:xfrm>
                <a:off x="8856408" y="4055275"/>
                <a:ext cx="151901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200" i="1" smtClean="0">
                          <a:latin typeface="Cambria Math" panose="02040503050406030204" pitchFamily="18" charset="0"/>
                          <a:ea typeface="Cambria Math" panose="02040503050406030204" pitchFamily="18" charset="0"/>
                        </a:rPr>
                        <m:t>𝛽</m:t>
                      </m:r>
                      <m:r>
                        <a:rPr lang="en-US" altLang="ja-JP" sz="1200" b="0" i="1" smtClean="0">
                          <a:latin typeface="Cambria Math" panose="02040503050406030204" pitchFamily="18" charset="0"/>
                          <a:ea typeface="Cambria Math" panose="02040503050406030204" pitchFamily="18" charset="0"/>
                        </a:rPr>
                        <m:t>=180°, </m:t>
                      </m:r>
                      <m:r>
                        <a:rPr lang="en-US" altLang="ja-JP" sz="1200" b="0" i="1" smtClean="0">
                          <a:latin typeface="Cambria Math" panose="02040503050406030204" pitchFamily="18" charset="0"/>
                          <a:ea typeface="Cambria Math" panose="02040503050406030204" pitchFamily="18" charset="0"/>
                        </a:rPr>
                        <m:t>𝜙</m:t>
                      </m:r>
                      <m:r>
                        <a:rPr lang="en-US" altLang="ja-JP" sz="1200" b="0" i="1" smtClean="0">
                          <a:latin typeface="Cambria Math" panose="02040503050406030204" pitchFamily="18" charset="0"/>
                          <a:ea typeface="Cambria Math" panose="02040503050406030204" pitchFamily="18" charset="0"/>
                        </a:rPr>
                        <m:t>=180°</m:t>
                      </m:r>
                    </m:oMath>
                  </m:oMathPara>
                </a14:m>
                <a:endParaRPr kumimoji="1" lang="ja-JP" altLang="en-US" sz="1200"/>
              </a:p>
            </p:txBody>
          </p:sp>
        </mc:Choice>
        <mc:Fallback>
          <p:sp>
            <p:nvSpPr>
              <p:cNvPr id="26" name="テキスト ボックス 25">
                <a:extLst>
                  <a:ext uri="{FF2B5EF4-FFF2-40B4-BE49-F238E27FC236}">
                    <a16:creationId xmlns:a16="http://schemas.microsoft.com/office/drawing/2014/main" id="{5EDF72C9-024E-22FD-568D-84ECDB7B88D7}"/>
                  </a:ext>
                </a:extLst>
              </p:cNvPr>
              <p:cNvSpPr txBox="1">
                <a:spLocks noRot="1" noChangeAspect="1" noMove="1" noResize="1" noEditPoints="1" noAdjustHandles="1" noChangeArrowheads="1" noChangeShapeType="1" noTextEdit="1"/>
              </p:cNvSpPr>
              <p:nvPr/>
            </p:nvSpPr>
            <p:spPr>
              <a:xfrm>
                <a:off x="8856408" y="4055275"/>
                <a:ext cx="1519013" cy="276999"/>
              </a:xfrm>
              <a:prstGeom prst="rect">
                <a:avLst/>
              </a:prstGeom>
              <a:blipFill>
                <a:blip r:embed="rId6"/>
                <a:stretch>
                  <a:fillRect b="-4348"/>
                </a:stretch>
              </a:blipFill>
            </p:spPr>
            <p:txBody>
              <a:bodyPr/>
              <a:lstStyle/>
              <a:p>
                <a:r>
                  <a:rPr lang="ja-JP" altLang="en-US">
                    <a:noFill/>
                  </a:rPr>
                  <a:t> </a:t>
                </a:r>
              </a:p>
            </p:txBody>
          </p:sp>
        </mc:Fallback>
      </mc:AlternateContent>
      <p:sp>
        <p:nvSpPr>
          <p:cNvPr id="28" name="字幕 2">
            <a:extLst>
              <a:ext uri="{FF2B5EF4-FFF2-40B4-BE49-F238E27FC236}">
                <a16:creationId xmlns:a16="http://schemas.microsoft.com/office/drawing/2014/main" id="{4EF9A858-4E9F-83EF-0FB2-E2CDB0884122}"/>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15</a:t>
            </a:r>
          </a:p>
        </p:txBody>
      </p:sp>
      <mc:AlternateContent xmlns:mc="http://schemas.openxmlformats.org/markup-compatibility/2006">
        <mc:Choice xmlns:a14="http://schemas.microsoft.com/office/drawing/2010/main" Requires="a14">
          <p:sp>
            <p:nvSpPr>
              <p:cNvPr id="3" name="テキスト ボックス 2">
                <a:extLst>
                  <a:ext uri="{FF2B5EF4-FFF2-40B4-BE49-F238E27FC236}">
                    <a16:creationId xmlns:a16="http://schemas.microsoft.com/office/drawing/2014/main" id="{853EBBB3-6A04-EE9E-6996-45C4AB1AAA45}"/>
                  </a:ext>
                </a:extLst>
              </p:cNvPr>
              <p:cNvSpPr txBox="1"/>
              <p:nvPr/>
            </p:nvSpPr>
            <p:spPr>
              <a:xfrm>
                <a:off x="2009064" y="4463593"/>
                <a:ext cx="2099800" cy="400110"/>
              </a:xfrm>
              <a:prstGeom prst="rect">
                <a:avLst/>
              </a:prstGeom>
              <a:noFill/>
            </p:spPr>
            <p:txBody>
              <a:bodyPr wrap="square">
                <a:spAutoFit/>
              </a:bodyPr>
              <a:lstStyle/>
              <a:p>
                <a:pPr/>
                <a14:m>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=180</m:t>
                    </m:r>
                    <m:r>
                      <a:rPr lang="en-US" altLang="ja-JP" sz="2000" b="0" i="1" smtClean="0">
                        <a:latin typeface="Cambria Math" panose="02040503050406030204" pitchFamily="18" charset="0"/>
                        <a:ea typeface="Cambria Math" panose="02040503050406030204" pitchFamily="18" charset="0"/>
                      </a:rPr>
                      <m:t>°</m:t>
                    </m:r>
                  </m:oMath>
                </a14:m>
                <a:r>
                  <a:rPr lang="ja-JP" altLang="en-US" sz="2000"/>
                  <a:t>の比較</a:t>
                </a:r>
              </a:p>
            </p:txBody>
          </p:sp>
        </mc:Choice>
        <mc:Fallback>
          <p:sp>
            <p:nvSpPr>
              <p:cNvPr id="3" name="テキスト ボックス 2">
                <a:extLst>
                  <a:ext uri="{FF2B5EF4-FFF2-40B4-BE49-F238E27FC236}">
                    <a16:creationId xmlns:a16="http://schemas.microsoft.com/office/drawing/2014/main" id="{853EBBB3-6A04-EE9E-6996-45C4AB1AAA45}"/>
                  </a:ext>
                </a:extLst>
              </p:cNvPr>
              <p:cNvSpPr txBox="1">
                <a:spLocks noRot="1" noChangeAspect="1" noMove="1" noResize="1" noEditPoints="1" noAdjustHandles="1" noChangeArrowheads="1" noChangeShapeType="1" noTextEdit="1"/>
              </p:cNvSpPr>
              <p:nvPr/>
            </p:nvSpPr>
            <p:spPr>
              <a:xfrm>
                <a:off x="2009064" y="4463593"/>
                <a:ext cx="2099800" cy="400110"/>
              </a:xfrm>
              <a:prstGeom prst="rect">
                <a:avLst/>
              </a:prstGeom>
              <a:blipFill>
                <a:blip r:embed="rId7"/>
                <a:stretch>
                  <a:fillRect l="-1205" t="-6061" b="-27273"/>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5" name="テキスト ボックス 4">
                <a:extLst>
                  <a:ext uri="{FF2B5EF4-FFF2-40B4-BE49-F238E27FC236}">
                    <a16:creationId xmlns:a16="http://schemas.microsoft.com/office/drawing/2014/main" id="{7474DFCE-DADC-D455-1318-F271CF5EB16D}"/>
                  </a:ext>
                </a:extLst>
              </p:cNvPr>
              <p:cNvSpPr txBox="1"/>
              <p:nvPr/>
            </p:nvSpPr>
            <p:spPr>
              <a:xfrm>
                <a:off x="2028119" y="4909847"/>
                <a:ext cx="5037700" cy="400110"/>
              </a:xfrm>
              <a:prstGeom prst="rect">
                <a:avLst/>
              </a:prstGeom>
              <a:noFill/>
            </p:spPr>
            <p:txBody>
              <a:bodyPr wrap="square">
                <a:spAutoFit/>
              </a:bodyPr>
              <a:lstStyle/>
              <a:p>
                <a:r>
                  <a:rPr lang="ja-JP" altLang="en-US" sz="2000"/>
                  <a:t>微分断面積は</a:t>
                </a:r>
                <a14:m>
                  <m:oMath xmlns:m="http://schemas.openxmlformats.org/officeDocument/2006/math">
                    <m:r>
                      <a:rPr lang="en-US" altLang="ja-JP" sz="2000" b="0" i="1" smtClean="0">
                        <a:latin typeface="Cambria Math" panose="02040503050406030204" pitchFamily="18" charset="0"/>
                        <a:ea typeface="Cambria Math" panose="02040503050406030204" pitchFamily="18" charset="0"/>
                      </a:rPr>
                      <m:t>𝜙</m:t>
                    </m:r>
                    <m:r>
                      <a:rPr lang="en-US" altLang="ja-JP" sz="2000" b="0" i="1" smtClean="0">
                        <a:latin typeface="Cambria Math" panose="02040503050406030204" pitchFamily="18" charset="0"/>
                        <a:ea typeface="Cambria Math" panose="02040503050406030204" pitchFamily="18" charset="0"/>
                      </a:rPr>
                      <m:t>=0° </m:t>
                    </m:r>
                    <m: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18</m:t>
                    </m:r>
                    <m:r>
                      <a:rPr lang="en-US" altLang="ja-JP" sz="2000" i="1">
                        <a:latin typeface="Cambria Math" panose="02040503050406030204" pitchFamily="18" charset="0"/>
                        <a:ea typeface="Cambria Math" panose="02040503050406030204" pitchFamily="18" charset="0"/>
                      </a:rPr>
                      <m:t>0°</m:t>
                    </m:r>
                  </m:oMath>
                </a14:m>
                <a:r>
                  <a:rPr lang="ja-JP" altLang="en-US" sz="2000"/>
                  <a:t>で等しくなる。</a:t>
                </a:r>
              </a:p>
            </p:txBody>
          </p:sp>
        </mc:Choice>
        <mc:Fallback>
          <p:sp>
            <p:nvSpPr>
              <p:cNvPr id="5" name="テキスト ボックス 4">
                <a:extLst>
                  <a:ext uri="{FF2B5EF4-FFF2-40B4-BE49-F238E27FC236}">
                    <a16:creationId xmlns:a16="http://schemas.microsoft.com/office/drawing/2014/main" id="{7474DFCE-DADC-D455-1318-F271CF5EB16D}"/>
                  </a:ext>
                </a:extLst>
              </p:cNvPr>
              <p:cNvSpPr txBox="1">
                <a:spLocks noRot="1" noChangeAspect="1" noMove="1" noResize="1" noEditPoints="1" noAdjustHandles="1" noChangeArrowheads="1" noChangeShapeType="1" noTextEdit="1"/>
              </p:cNvSpPr>
              <p:nvPr/>
            </p:nvSpPr>
            <p:spPr>
              <a:xfrm>
                <a:off x="2028119" y="4909847"/>
                <a:ext cx="5037700" cy="400110"/>
              </a:xfrm>
              <a:prstGeom prst="rect">
                <a:avLst/>
              </a:prstGeom>
              <a:blipFill>
                <a:blip r:embed="rId8"/>
                <a:stretch>
                  <a:fillRect l="-1256" t="-6061" b="-27273"/>
                </a:stretch>
              </a:blipFill>
            </p:spPr>
            <p:txBody>
              <a:bodyPr/>
              <a:lstStyle/>
              <a:p>
                <a:r>
                  <a:rPr lang="ja-JP" altLang="en-US">
                    <a:noFill/>
                  </a:rPr>
                  <a:t> </a:t>
                </a:r>
              </a:p>
            </p:txBody>
          </p:sp>
        </mc:Fallback>
      </mc:AlternateContent>
      <p:sp>
        <p:nvSpPr>
          <p:cNvPr id="7" name="テキスト ボックス 6">
            <a:extLst>
              <a:ext uri="{FF2B5EF4-FFF2-40B4-BE49-F238E27FC236}">
                <a16:creationId xmlns:a16="http://schemas.microsoft.com/office/drawing/2014/main" id="{4C5F4CFA-8EF1-E785-162C-B86243D1795C}"/>
              </a:ext>
            </a:extLst>
          </p:cNvPr>
          <p:cNvSpPr txBox="1"/>
          <p:nvPr/>
        </p:nvSpPr>
        <p:spPr>
          <a:xfrm>
            <a:off x="2002389" y="5335380"/>
            <a:ext cx="6334090" cy="707886"/>
          </a:xfrm>
          <a:prstGeom prst="rect">
            <a:avLst/>
          </a:prstGeom>
          <a:noFill/>
        </p:spPr>
        <p:txBody>
          <a:bodyPr wrap="square">
            <a:spAutoFit/>
          </a:bodyPr>
          <a:lstStyle/>
          <a:p>
            <a:r>
              <a:rPr lang="ja-JP" altLang="en-US" sz="2000"/>
              <a:t>実験データの差は計測や補間の誤差によるものであると考えられる。</a:t>
            </a:r>
          </a:p>
        </p:txBody>
      </p:sp>
      <p:cxnSp>
        <p:nvCxnSpPr>
          <p:cNvPr id="11" name="直線矢印コネクタ 10">
            <a:extLst>
              <a:ext uri="{FF2B5EF4-FFF2-40B4-BE49-F238E27FC236}">
                <a16:creationId xmlns:a16="http://schemas.microsoft.com/office/drawing/2014/main" id="{AC0AC7FA-363C-EC73-4ACF-C2DA383DE75A}"/>
              </a:ext>
            </a:extLst>
          </p:cNvPr>
          <p:cNvCxnSpPr>
            <a:cxnSpLocks/>
          </p:cNvCxnSpPr>
          <p:nvPr/>
        </p:nvCxnSpPr>
        <p:spPr>
          <a:xfrm flipV="1">
            <a:off x="3160776" y="2291536"/>
            <a:ext cx="0" cy="16985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ED07DF91-C353-D860-685E-EAE55FB64914}"/>
              </a:ext>
            </a:extLst>
          </p:cNvPr>
          <p:cNvCxnSpPr>
            <a:cxnSpLocks/>
          </p:cNvCxnSpPr>
          <p:nvPr/>
        </p:nvCxnSpPr>
        <p:spPr>
          <a:xfrm>
            <a:off x="1790718" y="3099697"/>
            <a:ext cx="282818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円/楕円 12">
            <a:extLst>
              <a:ext uri="{FF2B5EF4-FFF2-40B4-BE49-F238E27FC236}">
                <a16:creationId xmlns:a16="http://schemas.microsoft.com/office/drawing/2014/main" id="{A015D910-5913-BC87-2E1A-6A9C14294991}"/>
              </a:ext>
            </a:extLst>
          </p:cNvPr>
          <p:cNvSpPr/>
          <p:nvPr/>
        </p:nvSpPr>
        <p:spPr>
          <a:xfrm>
            <a:off x="2526628" y="2931799"/>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O</a:t>
            </a:r>
            <a:endParaRPr kumimoji="1" lang="ja-JP" altLang="en-US">
              <a:solidFill>
                <a:schemeClr val="tx1"/>
              </a:solidFill>
            </a:endParaRPr>
          </a:p>
        </p:txBody>
      </p:sp>
      <p:sp>
        <p:nvSpPr>
          <p:cNvPr id="15" name="円/楕円 14">
            <a:extLst>
              <a:ext uri="{FF2B5EF4-FFF2-40B4-BE49-F238E27FC236}">
                <a16:creationId xmlns:a16="http://schemas.microsoft.com/office/drawing/2014/main" id="{34A39F8F-0E7A-F2C0-3538-303EE8DE1708}"/>
              </a:ext>
            </a:extLst>
          </p:cNvPr>
          <p:cNvSpPr/>
          <p:nvPr/>
        </p:nvSpPr>
        <p:spPr>
          <a:xfrm>
            <a:off x="3438444" y="2929215"/>
            <a:ext cx="360000" cy="360000"/>
          </a:xfrm>
          <a:prstGeom prst="ellipse">
            <a:avLst/>
          </a:prstGeom>
          <a:solidFill>
            <a:schemeClr val="bg2">
              <a:lumMod val="2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C</a:t>
            </a:r>
            <a:endParaRPr kumimoji="1" lang="ja-JP" altLang="en-US">
              <a:solidFill>
                <a:schemeClr val="bg1"/>
              </a:solidFill>
            </a:endParaRPr>
          </a:p>
        </p:txBody>
      </p:sp>
      <mc:AlternateContent xmlns:mc="http://schemas.openxmlformats.org/markup-compatibility/2006">
        <mc:Choice xmlns:a14="http://schemas.microsoft.com/office/drawing/2010/main" Requires="a14">
          <p:sp>
            <p:nvSpPr>
              <p:cNvPr id="21" name="テキスト ボックス 20">
                <a:extLst>
                  <a:ext uri="{FF2B5EF4-FFF2-40B4-BE49-F238E27FC236}">
                    <a16:creationId xmlns:a16="http://schemas.microsoft.com/office/drawing/2014/main" id="{3C10C6E2-EEB4-64D0-CC2F-39479A4DE6C6}"/>
                  </a:ext>
                </a:extLst>
              </p:cNvPr>
              <p:cNvSpPr txBox="1"/>
              <p:nvPr/>
            </p:nvSpPr>
            <p:spPr>
              <a:xfrm>
                <a:off x="3038072" y="1930447"/>
                <a:ext cx="3057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𝑘</m:t>
                          </m:r>
                        </m:e>
                        <m:sub>
                          <m:r>
                            <a:rPr kumimoji="1" lang="en-US" altLang="ja-JP" b="0" i="1" smtClean="0">
                              <a:latin typeface="Cambria Math" panose="02040503050406030204" pitchFamily="18" charset="0"/>
                            </a:rPr>
                            <m:t>𝑥</m:t>
                          </m:r>
                        </m:sub>
                      </m:sSub>
                    </m:oMath>
                  </m:oMathPara>
                </a14:m>
                <a:endParaRPr kumimoji="1" lang="ja-JP" altLang="en-US"/>
              </a:p>
            </p:txBody>
          </p:sp>
        </mc:Choice>
        <mc:Fallback>
          <p:sp>
            <p:nvSpPr>
              <p:cNvPr id="21" name="テキスト ボックス 20">
                <a:extLst>
                  <a:ext uri="{FF2B5EF4-FFF2-40B4-BE49-F238E27FC236}">
                    <a16:creationId xmlns:a16="http://schemas.microsoft.com/office/drawing/2014/main" id="{3C10C6E2-EEB4-64D0-CC2F-39479A4DE6C6}"/>
                  </a:ext>
                </a:extLst>
              </p:cNvPr>
              <p:cNvSpPr txBox="1">
                <a:spLocks noRot="1" noChangeAspect="1" noMove="1" noResize="1" noEditPoints="1" noAdjustHandles="1" noChangeArrowheads="1" noChangeShapeType="1" noTextEdit="1"/>
              </p:cNvSpPr>
              <p:nvPr/>
            </p:nvSpPr>
            <p:spPr>
              <a:xfrm>
                <a:off x="3038072" y="1930447"/>
                <a:ext cx="305789" cy="276999"/>
              </a:xfrm>
              <a:prstGeom prst="rect">
                <a:avLst/>
              </a:prstGeom>
              <a:blipFill>
                <a:blip r:embed="rId9"/>
                <a:stretch>
                  <a:fillRect l="-16000" b="-909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3" name="テキスト ボックス 22">
                <a:extLst>
                  <a:ext uri="{FF2B5EF4-FFF2-40B4-BE49-F238E27FC236}">
                    <a16:creationId xmlns:a16="http://schemas.microsoft.com/office/drawing/2014/main" id="{F7F4ADF4-1D23-6B0F-9A3C-1106C6515326}"/>
                  </a:ext>
                </a:extLst>
              </p:cNvPr>
              <p:cNvSpPr txBox="1"/>
              <p:nvPr/>
            </p:nvSpPr>
            <p:spPr>
              <a:xfrm>
                <a:off x="4631812" y="2975709"/>
                <a:ext cx="2954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𝑘</m:t>
                          </m:r>
                        </m:e>
                        <m:sub>
                          <m:r>
                            <a:rPr kumimoji="1" lang="en-US" altLang="ja-JP" b="0" i="1" smtClean="0">
                              <a:latin typeface="Cambria Math" panose="02040503050406030204" pitchFamily="18" charset="0"/>
                            </a:rPr>
                            <m:t>𝑧</m:t>
                          </m:r>
                        </m:sub>
                      </m:sSub>
                    </m:oMath>
                  </m:oMathPara>
                </a14:m>
                <a:endParaRPr kumimoji="1" lang="ja-JP" altLang="en-US"/>
              </a:p>
            </p:txBody>
          </p:sp>
        </mc:Choice>
        <mc:Fallback>
          <p:sp>
            <p:nvSpPr>
              <p:cNvPr id="23" name="テキスト ボックス 22">
                <a:extLst>
                  <a:ext uri="{FF2B5EF4-FFF2-40B4-BE49-F238E27FC236}">
                    <a16:creationId xmlns:a16="http://schemas.microsoft.com/office/drawing/2014/main" id="{F7F4ADF4-1D23-6B0F-9A3C-1106C6515326}"/>
                  </a:ext>
                </a:extLst>
              </p:cNvPr>
              <p:cNvSpPr txBox="1">
                <a:spLocks noRot="1" noChangeAspect="1" noMove="1" noResize="1" noEditPoints="1" noAdjustHandles="1" noChangeArrowheads="1" noChangeShapeType="1" noTextEdit="1"/>
              </p:cNvSpPr>
              <p:nvPr/>
            </p:nvSpPr>
            <p:spPr>
              <a:xfrm>
                <a:off x="4631812" y="2975709"/>
                <a:ext cx="295401" cy="276999"/>
              </a:xfrm>
              <a:prstGeom prst="rect">
                <a:avLst/>
              </a:prstGeom>
              <a:blipFill>
                <a:blip r:embed="rId10"/>
                <a:stretch>
                  <a:fillRect l="-16667" b="-8696"/>
                </a:stretch>
              </a:blipFill>
            </p:spPr>
            <p:txBody>
              <a:bodyPr/>
              <a:lstStyle/>
              <a:p>
                <a:r>
                  <a:rPr lang="ja-JP" altLang="en-US">
                    <a:noFill/>
                  </a:rPr>
                  <a:t> </a:t>
                </a:r>
              </a:p>
            </p:txBody>
          </p:sp>
        </mc:Fallback>
      </mc:AlternateContent>
      <p:cxnSp>
        <p:nvCxnSpPr>
          <p:cNvPr id="25" name="直線コネクタ 24">
            <a:extLst>
              <a:ext uri="{FF2B5EF4-FFF2-40B4-BE49-F238E27FC236}">
                <a16:creationId xmlns:a16="http://schemas.microsoft.com/office/drawing/2014/main" id="{F82E1618-CC4D-FE16-DE3F-D839CC7BFA07}"/>
              </a:ext>
            </a:extLst>
          </p:cNvPr>
          <p:cNvCxnSpPr>
            <a:cxnSpLocks/>
            <a:stCxn id="13" idx="6"/>
            <a:endCxn id="15" idx="2"/>
          </p:cNvCxnSpPr>
          <p:nvPr/>
        </p:nvCxnSpPr>
        <p:spPr>
          <a:xfrm flipV="1">
            <a:off x="2886628" y="3109215"/>
            <a:ext cx="551816" cy="258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7" name="テキスト ボックス 26">
                <a:extLst>
                  <a:ext uri="{FF2B5EF4-FFF2-40B4-BE49-F238E27FC236}">
                    <a16:creationId xmlns:a16="http://schemas.microsoft.com/office/drawing/2014/main" id="{0F40DBBB-64C3-FC06-FDE4-77A47EC436DC}"/>
                  </a:ext>
                </a:extLst>
              </p:cNvPr>
              <p:cNvSpPr txBox="1"/>
              <p:nvPr/>
            </p:nvSpPr>
            <p:spPr>
              <a:xfrm>
                <a:off x="3649097" y="2459809"/>
                <a:ext cx="114853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a:latin typeface="Cambria Math" panose="02040503050406030204" pitchFamily="18" charset="0"/>
                          <a:ea typeface="Cambria Math" panose="02040503050406030204" pitchFamily="18" charset="0"/>
                        </a:rPr>
                        <m:t>𝛽</m:t>
                      </m:r>
                      <m:r>
                        <a:rPr lang="en-US" altLang="ja-JP">
                          <a:latin typeface="Cambria Math" panose="02040503050406030204" pitchFamily="18" charset="0"/>
                          <a:ea typeface="Cambria Math" panose="02040503050406030204" pitchFamily="18" charset="0"/>
                        </a:rPr>
                        <m:t>=180</m:t>
                      </m:r>
                      <m:r>
                        <a:rPr lang="en-US" altLang="ja-JP" i="1">
                          <a:latin typeface="Cambria Math" panose="02040503050406030204" pitchFamily="18" charset="0"/>
                          <a:ea typeface="Cambria Math" panose="02040503050406030204" pitchFamily="18" charset="0"/>
                        </a:rPr>
                        <m:t>°</m:t>
                      </m:r>
                    </m:oMath>
                  </m:oMathPara>
                </a14:m>
                <a:endParaRPr lang="ja-JP" altLang="en-US"/>
              </a:p>
            </p:txBody>
          </p:sp>
        </mc:Choice>
        <mc:Fallback>
          <p:sp>
            <p:nvSpPr>
              <p:cNvPr id="27" name="テキスト ボックス 26">
                <a:extLst>
                  <a:ext uri="{FF2B5EF4-FFF2-40B4-BE49-F238E27FC236}">
                    <a16:creationId xmlns:a16="http://schemas.microsoft.com/office/drawing/2014/main" id="{0F40DBBB-64C3-FC06-FDE4-77A47EC436DC}"/>
                  </a:ext>
                </a:extLst>
              </p:cNvPr>
              <p:cNvSpPr txBox="1">
                <a:spLocks noRot="1" noChangeAspect="1" noMove="1" noResize="1" noEditPoints="1" noAdjustHandles="1" noChangeArrowheads="1" noChangeShapeType="1" noTextEdit="1"/>
              </p:cNvSpPr>
              <p:nvPr/>
            </p:nvSpPr>
            <p:spPr>
              <a:xfrm>
                <a:off x="3649097" y="2459809"/>
                <a:ext cx="1148535" cy="369332"/>
              </a:xfrm>
              <a:prstGeom prst="rect">
                <a:avLst/>
              </a:prstGeom>
              <a:blipFill>
                <a:blip r:embed="rId11"/>
                <a:stretch>
                  <a:fillRect b="-16667"/>
                </a:stretch>
              </a:blipFill>
            </p:spPr>
            <p:txBody>
              <a:bodyPr/>
              <a:lstStyle/>
              <a:p>
                <a:r>
                  <a:rPr lang="ja-JP" altLang="en-US">
                    <a:noFill/>
                  </a:rPr>
                  <a:t> </a:t>
                </a:r>
              </a:p>
            </p:txBody>
          </p:sp>
        </mc:Fallback>
      </mc:AlternateContent>
      <p:cxnSp>
        <p:nvCxnSpPr>
          <p:cNvPr id="37" name="直線矢印コネクタ 36">
            <a:extLst>
              <a:ext uri="{FF2B5EF4-FFF2-40B4-BE49-F238E27FC236}">
                <a16:creationId xmlns:a16="http://schemas.microsoft.com/office/drawing/2014/main" id="{AD4C9A8C-125C-7563-BD2E-7E6EF9EB977F}"/>
              </a:ext>
            </a:extLst>
          </p:cNvPr>
          <p:cNvCxnSpPr>
            <a:cxnSpLocks/>
          </p:cNvCxnSpPr>
          <p:nvPr/>
        </p:nvCxnSpPr>
        <p:spPr>
          <a:xfrm>
            <a:off x="2635115" y="3603053"/>
            <a:ext cx="1069383" cy="0"/>
          </a:xfrm>
          <a:prstGeom prst="straightConnector1">
            <a:avLst/>
          </a:prstGeom>
          <a:ln w="317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8" name="テキスト ボックス 37">
                <a:extLst>
                  <a:ext uri="{FF2B5EF4-FFF2-40B4-BE49-F238E27FC236}">
                    <a16:creationId xmlns:a16="http://schemas.microsoft.com/office/drawing/2014/main" id="{24D12CAC-6336-DDD6-A47C-38F8F4C769C1}"/>
                  </a:ext>
                </a:extLst>
              </p:cNvPr>
              <p:cNvSpPr txBox="1"/>
              <p:nvPr/>
            </p:nvSpPr>
            <p:spPr>
              <a:xfrm>
                <a:off x="3311872" y="3659879"/>
                <a:ext cx="21582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𝐹</m:t>
                      </m:r>
                    </m:oMath>
                  </m:oMathPara>
                </a14:m>
                <a:endParaRPr kumimoji="1" lang="ja-JP" altLang="en-US"/>
              </a:p>
            </p:txBody>
          </p:sp>
        </mc:Choice>
        <mc:Fallback>
          <p:sp>
            <p:nvSpPr>
              <p:cNvPr id="38" name="テキスト ボックス 37">
                <a:extLst>
                  <a:ext uri="{FF2B5EF4-FFF2-40B4-BE49-F238E27FC236}">
                    <a16:creationId xmlns:a16="http://schemas.microsoft.com/office/drawing/2014/main" id="{24D12CAC-6336-DDD6-A47C-38F8F4C769C1}"/>
                  </a:ext>
                </a:extLst>
              </p:cNvPr>
              <p:cNvSpPr txBox="1">
                <a:spLocks noRot="1" noChangeAspect="1" noMove="1" noResize="1" noEditPoints="1" noAdjustHandles="1" noChangeArrowheads="1" noChangeShapeType="1" noTextEdit="1"/>
              </p:cNvSpPr>
              <p:nvPr/>
            </p:nvSpPr>
            <p:spPr>
              <a:xfrm>
                <a:off x="3311872" y="3659879"/>
                <a:ext cx="215828" cy="276999"/>
              </a:xfrm>
              <a:prstGeom prst="rect">
                <a:avLst/>
              </a:prstGeom>
              <a:blipFill>
                <a:blip r:embed="rId12"/>
                <a:stretch>
                  <a:fillRect l="-16667" r="-16667" b="-4348"/>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810224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a:extLst>
              <a:ext uri="{FF2B5EF4-FFF2-40B4-BE49-F238E27FC236}">
                <a16:creationId xmlns:a16="http://schemas.microsoft.com/office/drawing/2014/main" id="{45C56B71-CAE4-79F4-EC08-DAFDF1318279}"/>
              </a:ext>
            </a:extLst>
          </p:cNvPr>
          <p:cNvPicPr>
            <a:picLocks noChangeAspect="1"/>
          </p:cNvPicPr>
          <p:nvPr/>
        </p:nvPicPr>
        <p:blipFill>
          <a:blip r:embed="rId3"/>
          <a:stretch>
            <a:fillRect/>
          </a:stretch>
        </p:blipFill>
        <p:spPr>
          <a:xfrm>
            <a:off x="8298180" y="1419860"/>
            <a:ext cx="3893820" cy="2586764"/>
          </a:xfrm>
          <a:prstGeom prst="rect">
            <a:avLst/>
          </a:prstGeom>
        </p:spPr>
      </p:pic>
      <p:pic>
        <p:nvPicPr>
          <p:cNvPr id="48" name="図 47">
            <a:extLst>
              <a:ext uri="{FF2B5EF4-FFF2-40B4-BE49-F238E27FC236}">
                <a16:creationId xmlns:a16="http://schemas.microsoft.com/office/drawing/2014/main" id="{5F4DB776-3BFD-614E-DA0E-2415E8FE08F5}"/>
              </a:ext>
            </a:extLst>
          </p:cNvPr>
          <p:cNvPicPr>
            <a:picLocks noChangeAspect="1"/>
          </p:cNvPicPr>
          <p:nvPr/>
        </p:nvPicPr>
        <p:blipFill>
          <a:blip r:embed="rId4"/>
          <a:stretch>
            <a:fillRect/>
          </a:stretch>
        </p:blipFill>
        <p:spPr>
          <a:xfrm>
            <a:off x="8331971" y="4030792"/>
            <a:ext cx="3860029" cy="2564317"/>
          </a:xfrm>
          <a:prstGeom prst="rect">
            <a:avLst/>
          </a:prstGeom>
        </p:spPr>
      </p:pic>
      <p:sp>
        <p:nvSpPr>
          <p:cNvPr id="4" name="タイトル 1">
            <a:extLst>
              <a:ext uri="{FF2B5EF4-FFF2-40B4-BE49-F238E27FC236}">
                <a16:creationId xmlns:a16="http://schemas.microsoft.com/office/drawing/2014/main" id="{6D60232E-0B29-34E5-F14C-52D5FDCA4FE2}"/>
              </a:ext>
            </a:extLst>
          </p:cNvPr>
          <p:cNvSpPr txBox="1">
            <a:spLocks/>
          </p:cNvSpPr>
          <p:nvPr/>
        </p:nvSpPr>
        <p:spPr>
          <a:xfrm>
            <a:off x="290944" y="443345"/>
            <a:ext cx="6987680" cy="5956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a:t>結果</a:t>
            </a:r>
            <a:r>
              <a:rPr lang="en-US" altLang="ja-JP" sz="2800"/>
              <a:t>~</a:t>
            </a:r>
            <a:r>
              <a:rPr lang="ja-JP" altLang="en-US" sz="2800"/>
              <a:t>直線偏光レーザーにおける</a:t>
            </a:r>
            <a:r>
              <a:rPr lang="en-US" altLang="ja-JP" sz="2800"/>
              <a:t>Caustic</a:t>
            </a:r>
            <a:endParaRPr lang="ja-JP" altLang="en-US" sz="2800"/>
          </a:p>
        </p:txBody>
      </p:sp>
      <mc:AlternateContent xmlns:mc="http://schemas.openxmlformats.org/markup-compatibility/2006">
        <mc:Choice xmlns:a14="http://schemas.microsoft.com/office/drawing/2010/main" Requires="a14">
          <p:sp>
            <p:nvSpPr>
              <p:cNvPr id="17" name="テキスト ボックス 16">
                <a:extLst>
                  <a:ext uri="{FF2B5EF4-FFF2-40B4-BE49-F238E27FC236}">
                    <a16:creationId xmlns:a16="http://schemas.microsoft.com/office/drawing/2014/main" id="{0F900CF0-7516-A327-B211-2B3B66AB3C0C}"/>
                  </a:ext>
                </a:extLst>
              </p:cNvPr>
              <p:cNvSpPr txBox="1"/>
              <p:nvPr/>
            </p:nvSpPr>
            <p:spPr>
              <a:xfrm>
                <a:off x="0" y="1373183"/>
                <a:ext cx="19281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𝐹</m:t>
                          </m:r>
                        </m:e>
                        <m:sub>
                          <m:r>
                            <a:rPr lang="en-US" altLang="ja-JP" sz="2000" b="0" i="1" smtClean="0">
                              <a:latin typeface="Cambria Math" panose="02040503050406030204" pitchFamily="18" charset="0"/>
                              <a:ea typeface="Cambria Math" panose="02040503050406030204" pitchFamily="18" charset="0"/>
                            </a:rPr>
                            <m:t>0</m:t>
                          </m:r>
                        </m:sub>
                      </m:sSub>
                      <m:r>
                        <a:rPr lang="en-US" altLang="ja-JP" sz="2000" b="0" i="1" smtClean="0">
                          <a:latin typeface="Cambria Math" panose="02040503050406030204" pitchFamily="18" charset="0"/>
                          <a:ea typeface="Cambria Math" panose="02040503050406030204" pitchFamily="18" charset="0"/>
                        </a:rPr>
                        <m:t>=0.03</m:t>
                      </m:r>
                      <m:r>
                        <m:rPr>
                          <m:nor/>
                        </m:rPr>
                        <a:rPr lang="en-US" altLang="ja-JP" sz="2000" b="0" i="0" smtClean="0">
                          <a:latin typeface="Cambria Math" panose="02040503050406030204" pitchFamily="18" charset="0"/>
                          <a:ea typeface="Cambria Math" panose="02040503050406030204" pitchFamily="18" charset="0"/>
                        </a:rPr>
                        <m:t>2</m:t>
                      </m:r>
                      <m:r>
                        <m:rPr>
                          <m:nor/>
                        </m:rPr>
                        <a:rPr lang="ja-JP" altLang="en-US" sz="2000"/>
                        <m:t> </m:t>
                      </m:r>
                    </m:oMath>
                  </m:oMathPara>
                </a14:m>
                <a:endParaRPr lang="ja-JP" altLang="en-US" sz="2000"/>
              </a:p>
            </p:txBody>
          </p:sp>
        </mc:Choice>
        <mc:Fallback>
          <p:sp>
            <p:nvSpPr>
              <p:cNvPr id="17" name="テキスト ボックス 16">
                <a:extLst>
                  <a:ext uri="{FF2B5EF4-FFF2-40B4-BE49-F238E27FC236}">
                    <a16:creationId xmlns:a16="http://schemas.microsoft.com/office/drawing/2014/main" id="{0F900CF0-7516-A327-B211-2B3B66AB3C0C}"/>
                  </a:ext>
                </a:extLst>
              </p:cNvPr>
              <p:cNvSpPr txBox="1">
                <a:spLocks noRot="1" noChangeAspect="1" noMove="1" noResize="1" noEditPoints="1" noAdjustHandles="1" noChangeArrowheads="1" noChangeShapeType="1" noTextEdit="1"/>
              </p:cNvSpPr>
              <p:nvPr/>
            </p:nvSpPr>
            <p:spPr>
              <a:xfrm>
                <a:off x="0" y="1373183"/>
                <a:ext cx="1928132" cy="400110"/>
              </a:xfrm>
              <a:prstGeom prst="rect">
                <a:avLst/>
              </a:prstGeom>
              <a:blipFill>
                <a:blip r:embed="rId5"/>
                <a:stretch>
                  <a:fillRect t="-9375" b="-21875"/>
                </a:stretch>
              </a:blipFill>
            </p:spPr>
            <p:txBody>
              <a:bodyPr/>
              <a:lstStyle/>
              <a:p>
                <a:r>
                  <a:rPr lang="ja-JP" altLang="en-US">
                    <a:noFill/>
                  </a:rPr>
                  <a:t> </a:t>
                </a:r>
              </a:p>
            </p:txBody>
          </p:sp>
        </mc:Fallback>
      </mc:AlternateContent>
      <p:sp>
        <p:nvSpPr>
          <p:cNvPr id="28" name="字幕 2">
            <a:extLst>
              <a:ext uri="{FF2B5EF4-FFF2-40B4-BE49-F238E27FC236}">
                <a16:creationId xmlns:a16="http://schemas.microsoft.com/office/drawing/2014/main" id="{4EF9A858-4E9F-83EF-0FB2-E2CDB0884122}"/>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16</a:t>
            </a:r>
          </a:p>
        </p:txBody>
      </p:sp>
      <mc:AlternateContent xmlns:mc="http://schemas.openxmlformats.org/markup-compatibility/2006">
        <mc:Choice xmlns:a14="http://schemas.microsoft.com/office/drawing/2010/main" Requires="a14">
          <p:sp>
            <p:nvSpPr>
              <p:cNvPr id="3" name="テキスト ボックス 2">
                <a:extLst>
                  <a:ext uri="{FF2B5EF4-FFF2-40B4-BE49-F238E27FC236}">
                    <a16:creationId xmlns:a16="http://schemas.microsoft.com/office/drawing/2014/main" id="{0BFEED52-371C-608F-EBD6-F51E9EC8D05E}"/>
                  </a:ext>
                </a:extLst>
              </p:cNvPr>
              <p:cNvSpPr txBox="1"/>
              <p:nvPr/>
            </p:nvSpPr>
            <p:spPr>
              <a:xfrm>
                <a:off x="2056565" y="4911738"/>
                <a:ext cx="2099800" cy="400110"/>
              </a:xfrm>
              <a:prstGeom prst="rect">
                <a:avLst/>
              </a:prstGeom>
              <a:noFill/>
            </p:spPr>
            <p:txBody>
              <a:bodyPr wrap="square">
                <a:spAutoFit/>
              </a:bodyPr>
              <a:lstStyle/>
              <a:p>
                <a:pPr/>
                <a14:m>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=1</m:t>
                    </m:r>
                    <m:r>
                      <a:rPr lang="en-US" altLang="ja-JP" sz="2000" b="0" i="1" smtClean="0">
                        <a:latin typeface="Cambria Math" panose="02040503050406030204" pitchFamily="18" charset="0"/>
                        <a:ea typeface="Cambria Math" panose="02040503050406030204" pitchFamily="18" charset="0"/>
                      </a:rPr>
                      <m:t>35</m:t>
                    </m:r>
                    <m:r>
                      <a:rPr lang="en-US" altLang="ja-JP" sz="2000" b="0" i="1" smtClean="0">
                        <a:latin typeface="Cambria Math" panose="02040503050406030204" pitchFamily="18" charset="0"/>
                        <a:ea typeface="Cambria Math" panose="02040503050406030204" pitchFamily="18" charset="0"/>
                      </a:rPr>
                      <m:t>°</m:t>
                    </m:r>
                  </m:oMath>
                </a14:m>
                <a:r>
                  <a:rPr lang="ja-JP" altLang="en-US" sz="2000"/>
                  <a:t>の比較</a:t>
                </a:r>
              </a:p>
            </p:txBody>
          </p:sp>
        </mc:Choice>
        <mc:Fallback>
          <p:sp>
            <p:nvSpPr>
              <p:cNvPr id="3" name="テキスト ボックス 2">
                <a:extLst>
                  <a:ext uri="{FF2B5EF4-FFF2-40B4-BE49-F238E27FC236}">
                    <a16:creationId xmlns:a16="http://schemas.microsoft.com/office/drawing/2014/main" id="{0BFEED52-371C-608F-EBD6-F51E9EC8D05E}"/>
                  </a:ext>
                </a:extLst>
              </p:cNvPr>
              <p:cNvSpPr txBox="1">
                <a:spLocks noRot="1" noChangeAspect="1" noMove="1" noResize="1" noEditPoints="1" noAdjustHandles="1" noChangeArrowheads="1" noChangeShapeType="1" noTextEdit="1"/>
              </p:cNvSpPr>
              <p:nvPr/>
            </p:nvSpPr>
            <p:spPr>
              <a:xfrm>
                <a:off x="2056565" y="4911738"/>
                <a:ext cx="2099800" cy="400110"/>
              </a:xfrm>
              <a:prstGeom prst="rect">
                <a:avLst/>
              </a:prstGeom>
              <a:blipFill>
                <a:blip r:embed="rId6"/>
                <a:stretch>
                  <a:fillRect l="-1198" t="-6061" b="-27273"/>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5" name="テキスト ボックス 4">
                <a:extLst>
                  <a:ext uri="{FF2B5EF4-FFF2-40B4-BE49-F238E27FC236}">
                    <a16:creationId xmlns:a16="http://schemas.microsoft.com/office/drawing/2014/main" id="{F6431764-E1F6-F9D2-90CD-AB0F707B609F}"/>
                  </a:ext>
                </a:extLst>
              </p:cNvPr>
              <p:cNvSpPr txBox="1"/>
              <p:nvPr/>
            </p:nvSpPr>
            <p:spPr>
              <a:xfrm>
                <a:off x="2075620" y="5357992"/>
                <a:ext cx="4823943" cy="707886"/>
              </a:xfrm>
              <a:prstGeom prst="rect">
                <a:avLst/>
              </a:prstGeom>
              <a:noFill/>
            </p:spPr>
            <p:txBody>
              <a:bodyPr wrap="square">
                <a:spAutoFit/>
              </a:bodyPr>
              <a:lstStyle/>
              <a:p>
                <a:r>
                  <a:rPr lang="ja-JP" altLang="en-US" sz="2000"/>
                  <a:t>微分断面積は</a:t>
                </a:r>
                <a14:m>
                  <m:oMath xmlns:m="http://schemas.openxmlformats.org/officeDocument/2006/math">
                    <m:r>
                      <a:rPr lang="en-US" altLang="ja-JP" sz="2000" b="0" i="1" smtClean="0">
                        <a:latin typeface="Cambria Math" panose="02040503050406030204" pitchFamily="18" charset="0"/>
                        <a:ea typeface="Cambria Math" panose="02040503050406030204" pitchFamily="18" charset="0"/>
                      </a:rPr>
                      <m:t>𝜙</m:t>
                    </m:r>
                    <m:r>
                      <a:rPr lang="en-US" altLang="ja-JP" sz="2000" b="0" i="1" smtClean="0">
                        <a:latin typeface="Cambria Math" panose="02040503050406030204" pitchFamily="18" charset="0"/>
                        <a:ea typeface="Cambria Math" panose="02040503050406030204" pitchFamily="18" charset="0"/>
                      </a:rPr>
                      <m:t>=0° </m:t>
                    </m:r>
                    <m: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18</m:t>
                    </m:r>
                    <m:r>
                      <a:rPr lang="en-US" altLang="ja-JP" sz="2000" i="1">
                        <a:latin typeface="Cambria Math" panose="02040503050406030204" pitchFamily="18" charset="0"/>
                        <a:ea typeface="Cambria Math" panose="02040503050406030204" pitchFamily="18" charset="0"/>
                      </a:rPr>
                      <m:t>0°</m:t>
                    </m:r>
                  </m:oMath>
                </a14:m>
                <a:r>
                  <a:rPr lang="ja-JP" altLang="en-US" sz="2000"/>
                  <a:t>で異なるため実験データも異なる結果となる。</a:t>
                </a:r>
              </a:p>
            </p:txBody>
          </p:sp>
        </mc:Choice>
        <mc:Fallback>
          <p:sp>
            <p:nvSpPr>
              <p:cNvPr id="5" name="テキスト ボックス 4">
                <a:extLst>
                  <a:ext uri="{FF2B5EF4-FFF2-40B4-BE49-F238E27FC236}">
                    <a16:creationId xmlns:a16="http://schemas.microsoft.com/office/drawing/2014/main" id="{F6431764-E1F6-F9D2-90CD-AB0F707B609F}"/>
                  </a:ext>
                </a:extLst>
              </p:cNvPr>
              <p:cNvSpPr txBox="1">
                <a:spLocks noRot="1" noChangeAspect="1" noMove="1" noResize="1" noEditPoints="1" noAdjustHandles="1" noChangeArrowheads="1" noChangeShapeType="1" noTextEdit="1"/>
              </p:cNvSpPr>
              <p:nvPr/>
            </p:nvSpPr>
            <p:spPr>
              <a:xfrm>
                <a:off x="2075620" y="5357992"/>
                <a:ext cx="4823943" cy="707886"/>
              </a:xfrm>
              <a:prstGeom prst="rect">
                <a:avLst/>
              </a:prstGeom>
              <a:blipFill>
                <a:blip r:embed="rId7"/>
                <a:stretch>
                  <a:fillRect l="-1312" t="-1754" b="-14035"/>
                </a:stretch>
              </a:blipFill>
            </p:spPr>
            <p:txBody>
              <a:bodyPr/>
              <a:lstStyle/>
              <a:p>
                <a:r>
                  <a:rPr lang="ja-JP" altLang="en-US">
                    <a:noFill/>
                  </a:rPr>
                  <a:t> </a:t>
                </a:r>
              </a:p>
            </p:txBody>
          </p:sp>
        </mc:Fallback>
      </mc:AlternateContent>
      <p:cxnSp>
        <p:nvCxnSpPr>
          <p:cNvPr id="9" name="直線矢印コネクタ 8">
            <a:extLst>
              <a:ext uri="{FF2B5EF4-FFF2-40B4-BE49-F238E27FC236}">
                <a16:creationId xmlns:a16="http://schemas.microsoft.com/office/drawing/2014/main" id="{0B662718-CD73-9308-DA9F-43325BFDCE39}"/>
              </a:ext>
            </a:extLst>
          </p:cNvPr>
          <p:cNvCxnSpPr>
            <a:cxnSpLocks/>
          </p:cNvCxnSpPr>
          <p:nvPr/>
        </p:nvCxnSpPr>
        <p:spPr>
          <a:xfrm flipV="1">
            <a:off x="2998379" y="2157789"/>
            <a:ext cx="0" cy="232474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E8961AC2-BBB0-2CBD-5F48-A4607B85EFA6}"/>
              </a:ext>
            </a:extLst>
          </p:cNvPr>
          <p:cNvCxnSpPr>
            <a:cxnSpLocks/>
          </p:cNvCxnSpPr>
          <p:nvPr/>
        </p:nvCxnSpPr>
        <p:spPr>
          <a:xfrm>
            <a:off x="1616446" y="3286583"/>
            <a:ext cx="282818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円/楕円 11">
            <a:extLst>
              <a:ext uri="{FF2B5EF4-FFF2-40B4-BE49-F238E27FC236}">
                <a16:creationId xmlns:a16="http://schemas.microsoft.com/office/drawing/2014/main" id="{B4A4337D-9AE3-AB91-2093-7B25A22310D1}"/>
              </a:ext>
            </a:extLst>
          </p:cNvPr>
          <p:cNvSpPr/>
          <p:nvPr/>
        </p:nvSpPr>
        <p:spPr>
          <a:xfrm>
            <a:off x="2490102" y="2755869"/>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O</a:t>
            </a:r>
            <a:endParaRPr kumimoji="1" lang="ja-JP" altLang="en-US">
              <a:solidFill>
                <a:schemeClr val="tx1"/>
              </a:solidFill>
            </a:endParaRPr>
          </a:p>
        </p:txBody>
      </p:sp>
      <p:sp>
        <p:nvSpPr>
          <p:cNvPr id="13" name="円/楕円 12">
            <a:extLst>
              <a:ext uri="{FF2B5EF4-FFF2-40B4-BE49-F238E27FC236}">
                <a16:creationId xmlns:a16="http://schemas.microsoft.com/office/drawing/2014/main" id="{1CFC20A4-C304-9D38-361C-8E0E3196A222}"/>
              </a:ext>
            </a:extLst>
          </p:cNvPr>
          <p:cNvSpPr/>
          <p:nvPr/>
        </p:nvSpPr>
        <p:spPr>
          <a:xfrm>
            <a:off x="3157281" y="3492877"/>
            <a:ext cx="360000" cy="360000"/>
          </a:xfrm>
          <a:prstGeom prst="ellipse">
            <a:avLst/>
          </a:prstGeom>
          <a:solidFill>
            <a:schemeClr val="bg2">
              <a:lumMod val="2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C</a:t>
            </a:r>
            <a:endParaRPr kumimoji="1" lang="ja-JP" altLang="en-US">
              <a:solidFill>
                <a:schemeClr val="bg1"/>
              </a:solidFill>
            </a:endParaRPr>
          </a:p>
        </p:txBody>
      </p:sp>
      <p:cxnSp>
        <p:nvCxnSpPr>
          <p:cNvPr id="25" name="直線矢印コネクタ 24">
            <a:extLst>
              <a:ext uri="{FF2B5EF4-FFF2-40B4-BE49-F238E27FC236}">
                <a16:creationId xmlns:a16="http://schemas.microsoft.com/office/drawing/2014/main" id="{13475064-3E40-EEE9-5EE4-41D891B4BF89}"/>
              </a:ext>
            </a:extLst>
          </p:cNvPr>
          <p:cNvCxnSpPr>
            <a:cxnSpLocks/>
          </p:cNvCxnSpPr>
          <p:nvPr/>
        </p:nvCxnSpPr>
        <p:spPr>
          <a:xfrm>
            <a:off x="2460843" y="4110575"/>
            <a:ext cx="1069383" cy="0"/>
          </a:xfrm>
          <a:prstGeom prst="straightConnector1">
            <a:avLst/>
          </a:prstGeom>
          <a:ln w="317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7" name="テキスト ボックス 26">
                <a:extLst>
                  <a:ext uri="{FF2B5EF4-FFF2-40B4-BE49-F238E27FC236}">
                    <a16:creationId xmlns:a16="http://schemas.microsoft.com/office/drawing/2014/main" id="{A73EA326-FEB9-E339-DFBB-0ABD4735E86F}"/>
                  </a:ext>
                </a:extLst>
              </p:cNvPr>
              <p:cNvSpPr txBox="1"/>
              <p:nvPr/>
            </p:nvSpPr>
            <p:spPr>
              <a:xfrm>
                <a:off x="3137600" y="4167401"/>
                <a:ext cx="21582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𝐹</m:t>
                      </m:r>
                    </m:oMath>
                  </m:oMathPara>
                </a14:m>
                <a:endParaRPr kumimoji="1" lang="ja-JP" altLang="en-US"/>
              </a:p>
            </p:txBody>
          </p:sp>
        </mc:Choice>
        <mc:Fallback>
          <p:sp>
            <p:nvSpPr>
              <p:cNvPr id="27" name="テキスト ボックス 26">
                <a:extLst>
                  <a:ext uri="{FF2B5EF4-FFF2-40B4-BE49-F238E27FC236}">
                    <a16:creationId xmlns:a16="http://schemas.microsoft.com/office/drawing/2014/main" id="{A73EA326-FEB9-E339-DFBB-0ABD4735E86F}"/>
                  </a:ext>
                </a:extLst>
              </p:cNvPr>
              <p:cNvSpPr txBox="1">
                <a:spLocks noRot="1" noChangeAspect="1" noMove="1" noResize="1" noEditPoints="1" noAdjustHandles="1" noChangeArrowheads="1" noChangeShapeType="1" noTextEdit="1"/>
              </p:cNvSpPr>
              <p:nvPr/>
            </p:nvSpPr>
            <p:spPr>
              <a:xfrm>
                <a:off x="3137600" y="4167401"/>
                <a:ext cx="215828" cy="276999"/>
              </a:xfrm>
              <a:prstGeom prst="rect">
                <a:avLst/>
              </a:prstGeom>
              <a:blipFill>
                <a:blip r:embed="rId8"/>
                <a:stretch>
                  <a:fillRect l="-23529" r="-17647" b="-9091"/>
                </a:stretch>
              </a:blipFill>
            </p:spPr>
            <p:txBody>
              <a:bodyPr/>
              <a:lstStyle/>
              <a:p>
                <a:r>
                  <a:rPr lang="ja-JP" altLang="en-US">
                    <a:noFill/>
                  </a:rPr>
                  <a:t> </a:t>
                </a:r>
              </a:p>
            </p:txBody>
          </p:sp>
        </mc:Fallback>
      </mc:AlternateContent>
      <p:cxnSp>
        <p:nvCxnSpPr>
          <p:cNvPr id="29" name="直線コネクタ 28">
            <a:extLst>
              <a:ext uri="{FF2B5EF4-FFF2-40B4-BE49-F238E27FC236}">
                <a16:creationId xmlns:a16="http://schemas.microsoft.com/office/drawing/2014/main" id="{2E9D90B4-EA02-9401-BC5E-B42A56C24C8A}"/>
              </a:ext>
            </a:extLst>
          </p:cNvPr>
          <p:cNvCxnSpPr>
            <a:cxnSpLocks/>
            <a:stCxn id="12" idx="5"/>
            <a:endCxn id="13" idx="1"/>
          </p:cNvCxnSpPr>
          <p:nvPr/>
        </p:nvCxnSpPr>
        <p:spPr>
          <a:xfrm>
            <a:off x="2797381" y="3063148"/>
            <a:ext cx="412621" cy="4824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0" name="テキスト ボックス 29">
                <a:extLst>
                  <a:ext uri="{FF2B5EF4-FFF2-40B4-BE49-F238E27FC236}">
                    <a16:creationId xmlns:a16="http://schemas.microsoft.com/office/drawing/2014/main" id="{B335B5DA-DF3A-29A8-0C71-1EEEBEAD77A0}"/>
                  </a:ext>
                </a:extLst>
              </p:cNvPr>
              <p:cNvSpPr txBox="1"/>
              <p:nvPr/>
            </p:nvSpPr>
            <p:spPr>
              <a:xfrm>
                <a:off x="2899427" y="1856078"/>
                <a:ext cx="3057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𝑘</m:t>
                          </m:r>
                        </m:e>
                        <m:sub>
                          <m:r>
                            <a:rPr kumimoji="1" lang="en-US" altLang="ja-JP" b="0" i="1" smtClean="0">
                              <a:latin typeface="Cambria Math" panose="02040503050406030204" pitchFamily="18" charset="0"/>
                            </a:rPr>
                            <m:t>𝑥</m:t>
                          </m:r>
                        </m:sub>
                      </m:sSub>
                    </m:oMath>
                  </m:oMathPara>
                </a14:m>
                <a:endParaRPr kumimoji="1" lang="ja-JP" altLang="en-US"/>
              </a:p>
            </p:txBody>
          </p:sp>
        </mc:Choice>
        <mc:Fallback>
          <p:sp>
            <p:nvSpPr>
              <p:cNvPr id="30" name="テキスト ボックス 29">
                <a:extLst>
                  <a:ext uri="{FF2B5EF4-FFF2-40B4-BE49-F238E27FC236}">
                    <a16:creationId xmlns:a16="http://schemas.microsoft.com/office/drawing/2014/main" id="{B335B5DA-DF3A-29A8-0C71-1EEEBEAD77A0}"/>
                  </a:ext>
                </a:extLst>
              </p:cNvPr>
              <p:cNvSpPr txBox="1">
                <a:spLocks noRot="1" noChangeAspect="1" noMove="1" noResize="1" noEditPoints="1" noAdjustHandles="1" noChangeArrowheads="1" noChangeShapeType="1" noTextEdit="1"/>
              </p:cNvSpPr>
              <p:nvPr/>
            </p:nvSpPr>
            <p:spPr>
              <a:xfrm>
                <a:off x="2899427" y="1856078"/>
                <a:ext cx="305789" cy="276999"/>
              </a:xfrm>
              <a:prstGeom prst="rect">
                <a:avLst/>
              </a:prstGeom>
              <a:blipFill>
                <a:blip r:embed="rId9"/>
                <a:stretch>
                  <a:fillRect l="-16000" b="-8696"/>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2" name="テキスト ボックス 31">
                <a:extLst>
                  <a:ext uri="{FF2B5EF4-FFF2-40B4-BE49-F238E27FC236}">
                    <a16:creationId xmlns:a16="http://schemas.microsoft.com/office/drawing/2014/main" id="{C4A40F24-F1BE-1F00-00F4-2456A0519AA4}"/>
                  </a:ext>
                </a:extLst>
              </p:cNvPr>
              <p:cNvSpPr txBox="1"/>
              <p:nvPr/>
            </p:nvSpPr>
            <p:spPr>
              <a:xfrm>
                <a:off x="4516917" y="3138846"/>
                <a:ext cx="2954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𝑘</m:t>
                          </m:r>
                        </m:e>
                        <m:sub>
                          <m:r>
                            <a:rPr kumimoji="1" lang="en-US" altLang="ja-JP" b="0" i="1" smtClean="0">
                              <a:latin typeface="Cambria Math" panose="02040503050406030204" pitchFamily="18" charset="0"/>
                            </a:rPr>
                            <m:t>𝑧</m:t>
                          </m:r>
                        </m:sub>
                      </m:sSub>
                    </m:oMath>
                  </m:oMathPara>
                </a14:m>
                <a:endParaRPr kumimoji="1" lang="ja-JP" altLang="en-US"/>
              </a:p>
            </p:txBody>
          </p:sp>
        </mc:Choice>
        <mc:Fallback>
          <p:sp>
            <p:nvSpPr>
              <p:cNvPr id="32" name="テキスト ボックス 31">
                <a:extLst>
                  <a:ext uri="{FF2B5EF4-FFF2-40B4-BE49-F238E27FC236}">
                    <a16:creationId xmlns:a16="http://schemas.microsoft.com/office/drawing/2014/main" id="{C4A40F24-F1BE-1F00-00F4-2456A0519AA4}"/>
                  </a:ext>
                </a:extLst>
              </p:cNvPr>
              <p:cNvSpPr txBox="1">
                <a:spLocks noRot="1" noChangeAspect="1" noMove="1" noResize="1" noEditPoints="1" noAdjustHandles="1" noChangeArrowheads="1" noChangeShapeType="1" noTextEdit="1"/>
              </p:cNvSpPr>
              <p:nvPr/>
            </p:nvSpPr>
            <p:spPr>
              <a:xfrm>
                <a:off x="4516917" y="3138846"/>
                <a:ext cx="295401" cy="276999"/>
              </a:xfrm>
              <a:prstGeom prst="rect">
                <a:avLst/>
              </a:prstGeom>
              <a:blipFill>
                <a:blip r:embed="rId10"/>
                <a:stretch>
                  <a:fillRect l="-16667" b="-13636"/>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3" name="テキスト ボックス 32">
                <a:extLst>
                  <a:ext uri="{FF2B5EF4-FFF2-40B4-BE49-F238E27FC236}">
                    <a16:creationId xmlns:a16="http://schemas.microsoft.com/office/drawing/2014/main" id="{35721A55-2A33-E385-96A5-D49518FADC50}"/>
                  </a:ext>
                </a:extLst>
              </p:cNvPr>
              <p:cNvSpPr txBox="1"/>
              <p:nvPr/>
            </p:nvSpPr>
            <p:spPr>
              <a:xfrm>
                <a:off x="3593580" y="2326063"/>
                <a:ext cx="114853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smtClean="0">
                          <a:latin typeface="Cambria Math" panose="02040503050406030204" pitchFamily="18" charset="0"/>
                          <a:ea typeface="Cambria Math" panose="02040503050406030204" pitchFamily="18" charset="0"/>
                        </a:rPr>
                        <m:t>𝛽</m:t>
                      </m:r>
                      <m:r>
                        <a:rPr lang="en-US" altLang="ja-JP">
                          <a:latin typeface="Cambria Math" panose="02040503050406030204" pitchFamily="18" charset="0"/>
                          <a:ea typeface="Cambria Math" panose="02040503050406030204" pitchFamily="18" charset="0"/>
                        </a:rPr>
                        <m:t>=1</m:t>
                      </m:r>
                      <m:r>
                        <a:rPr lang="en-US" altLang="ja-JP" b="0" i="0" smtClean="0">
                          <a:latin typeface="Cambria Math" panose="02040503050406030204" pitchFamily="18" charset="0"/>
                          <a:ea typeface="Cambria Math" panose="02040503050406030204" pitchFamily="18" charset="0"/>
                        </a:rPr>
                        <m:t>35</m:t>
                      </m:r>
                      <m:r>
                        <a:rPr lang="en-US" altLang="ja-JP" i="1">
                          <a:latin typeface="Cambria Math" panose="02040503050406030204" pitchFamily="18" charset="0"/>
                          <a:ea typeface="Cambria Math" panose="02040503050406030204" pitchFamily="18" charset="0"/>
                        </a:rPr>
                        <m:t>°</m:t>
                      </m:r>
                    </m:oMath>
                  </m:oMathPara>
                </a14:m>
                <a:endParaRPr lang="ja-JP" altLang="en-US"/>
              </a:p>
            </p:txBody>
          </p:sp>
        </mc:Choice>
        <mc:Fallback>
          <p:sp>
            <p:nvSpPr>
              <p:cNvPr id="33" name="テキスト ボックス 32">
                <a:extLst>
                  <a:ext uri="{FF2B5EF4-FFF2-40B4-BE49-F238E27FC236}">
                    <a16:creationId xmlns:a16="http://schemas.microsoft.com/office/drawing/2014/main" id="{35721A55-2A33-E385-96A5-D49518FADC50}"/>
                  </a:ext>
                </a:extLst>
              </p:cNvPr>
              <p:cNvSpPr txBox="1">
                <a:spLocks noRot="1" noChangeAspect="1" noMove="1" noResize="1" noEditPoints="1" noAdjustHandles="1" noChangeArrowheads="1" noChangeShapeType="1" noTextEdit="1"/>
              </p:cNvSpPr>
              <p:nvPr/>
            </p:nvSpPr>
            <p:spPr>
              <a:xfrm>
                <a:off x="3593580" y="2326063"/>
                <a:ext cx="1148535" cy="369332"/>
              </a:xfrm>
              <a:prstGeom prst="rect">
                <a:avLst/>
              </a:prstGeom>
              <a:blipFill>
                <a:blip r:embed="rId11"/>
                <a:stretch>
                  <a:fillRect b="-13333"/>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43" name="テキスト ボックス 42">
                <a:extLst>
                  <a:ext uri="{FF2B5EF4-FFF2-40B4-BE49-F238E27FC236}">
                    <a16:creationId xmlns:a16="http://schemas.microsoft.com/office/drawing/2014/main" id="{F777B03C-72CD-F688-A164-3CA867DFACF9}"/>
                  </a:ext>
                </a:extLst>
              </p:cNvPr>
              <p:cNvSpPr txBox="1"/>
              <p:nvPr/>
            </p:nvSpPr>
            <p:spPr>
              <a:xfrm>
                <a:off x="8828665" y="1474075"/>
                <a:ext cx="133613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200" i="1" smtClean="0">
                          <a:latin typeface="Cambria Math" panose="02040503050406030204" pitchFamily="18" charset="0"/>
                          <a:ea typeface="Cambria Math" panose="02040503050406030204" pitchFamily="18" charset="0"/>
                        </a:rPr>
                        <m:t>𝛽</m:t>
                      </m:r>
                      <m:r>
                        <a:rPr lang="en-US" altLang="ja-JP" sz="1200" b="0" i="1" smtClean="0">
                          <a:latin typeface="Cambria Math" panose="02040503050406030204" pitchFamily="18" charset="0"/>
                          <a:ea typeface="Cambria Math" panose="02040503050406030204" pitchFamily="18" charset="0"/>
                        </a:rPr>
                        <m:t>=1</m:t>
                      </m:r>
                      <m:r>
                        <a:rPr lang="en-US" altLang="ja-JP" sz="1200" b="0" i="1" smtClean="0">
                          <a:latin typeface="Cambria Math" panose="02040503050406030204" pitchFamily="18" charset="0"/>
                          <a:ea typeface="Cambria Math" panose="02040503050406030204" pitchFamily="18" charset="0"/>
                        </a:rPr>
                        <m:t>35</m:t>
                      </m:r>
                      <m:r>
                        <a:rPr lang="en-US" altLang="ja-JP" sz="1200" b="0" i="1" smtClean="0">
                          <a:latin typeface="Cambria Math" panose="02040503050406030204" pitchFamily="18" charset="0"/>
                          <a:ea typeface="Cambria Math" panose="02040503050406030204" pitchFamily="18" charset="0"/>
                        </a:rPr>
                        <m:t>°, </m:t>
                      </m:r>
                      <m:r>
                        <a:rPr lang="en-US" altLang="ja-JP" sz="1200" b="0" i="1" smtClean="0">
                          <a:latin typeface="Cambria Math" panose="02040503050406030204" pitchFamily="18" charset="0"/>
                          <a:ea typeface="Cambria Math" panose="02040503050406030204" pitchFamily="18" charset="0"/>
                        </a:rPr>
                        <m:t>𝜙</m:t>
                      </m:r>
                      <m:r>
                        <a:rPr lang="en-US" altLang="ja-JP" sz="1200" b="0" i="1" smtClean="0">
                          <a:latin typeface="Cambria Math" panose="02040503050406030204" pitchFamily="18" charset="0"/>
                          <a:ea typeface="Cambria Math" panose="02040503050406030204" pitchFamily="18" charset="0"/>
                        </a:rPr>
                        <m:t>=0°</m:t>
                      </m:r>
                    </m:oMath>
                  </m:oMathPara>
                </a14:m>
                <a:endParaRPr kumimoji="1" lang="ja-JP" altLang="en-US" sz="1200"/>
              </a:p>
            </p:txBody>
          </p:sp>
        </mc:Choice>
        <mc:Fallback>
          <p:sp>
            <p:nvSpPr>
              <p:cNvPr id="43" name="テキスト ボックス 42">
                <a:extLst>
                  <a:ext uri="{FF2B5EF4-FFF2-40B4-BE49-F238E27FC236}">
                    <a16:creationId xmlns:a16="http://schemas.microsoft.com/office/drawing/2014/main" id="{F777B03C-72CD-F688-A164-3CA867DFACF9}"/>
                  </a:ext>
                </a:extLst>
              </p:cNvPr>
              <p:cNvSpPr txBox="1">
                <a:spLocks noRot="1" noChangeAspect="1" noMove="1" noResize="1" noEditPoints="1" noAdjustHandles="1" noChangeArrowheads="1" noChangeShapeType="1" noTextEdit="1"/>
              </p:cNvSpPr>
              <p:nvPr/>
            </p:nvSpPr>
            <p:spPr>
              <a:xfrm>
                <a:off x="8828665" y="1474075"/>
                <a:ext cx="1336133" cy="276999"/>
              </a:xfrm>
              <a:prstGeom prst="rect">
                <a:avLst/>
              </a:prstGeom>
              <a:blipFill>
                <a:blip r:embed="rId12"/>
                <a:stretch>
                  <a:fillRect b="-909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44" name="テキスト ボックス 43">
                <a:extLst>
                  <a:ext uri="{FF2B5EF4-FFF2-40B4-BE49-F238E27FC236}">
                    <a16:creationId xmlns:a16="http://schemas.microsoft.com/office/drawing/2014/main" id="{3E9D91DB-D448-1D62-72CF-C8CBE8760D82}"/>
                  </a:ext>
                </a:extLst>
              </p:cNvPr>
              <p:cNvSpPr txBox="1"/>
              <p:nvPr/>
            </p:nvSpPr>
            <p:spPr>
              <a:xfrm>
                <a:off x="8799258" y="4100995"/>
                <a:ext cx="151901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200" i="1" smtClean="0">
                          <a:latin typeface="Cambria Math" panose="02040503050406030204" pitchFamily="18" charset="0"/>
                          <a:ea typeface="Cambria Math" panose="02040503050406030204" pitchFamily="18" charset="0"/>
                        </a:rPr>
                        <m:t>𝛽</m:t>
                      </m:r>
                      <m:r>
                        <a:rPr lang="en-US" altLang="ja-JP" sz="1200" b="0" i="1" smtClean="0">
                          <a:latin typeface="Cambria Math" panose="02040503050406030204" pitchFamily="18" charset="0"/>
                          <a:ea typeface="Cambria Math" panose="02040503050406030204" pitchFamily="18" charset="0"/>
                        </a:rPr>
                        <m:t>=1</m:t>
                      </m:r>
                      <m:r>
                        <a:rPr lang="en-US" altLang="ja-JP" sz="1200" b="0" i="1" smtClean="0">
                          <a:latin typeface="Cambria Math" panose="02040503050406030204" pitchFamily="18" charset="0"/>
                          <a:ea typeface="Cambria Math" panose="02040503050406030204" pitchFamily="18" charset="0"/>
                        </a:rPr>
                        <m:t>35</m:t>
                      </m:r>
                      <m:r>
                        <a:rPr lang="en-US" altLang="ja-JP" sz="1200" b="0" i="1" smtClean="0">
                          <a:latin typeface="Cambria Math" panose="02040503050406030204" pitchFamily="18" charset="0"/>
                          <a:ea typeface="Cambria Math" panose="02040503050406030204" pitchFamily="18" charset="0"/>
                        </a:rPr>
                        <m:t>°, </m:t>
                      </m:r>
                      <m:r>
                        <a:rPr lang="en-US" altLang="ja-JP" sz="1200" b="0" i="1" smtClean="0">
                          <a:latin typeface="Cambria Math" panose="02040503050406030204" pitchFamily="18" charset="0"/>
                          <a:ea typeface="Cambria Math" panose="02040503050406030204" pitchFamily="18" charset="0"/>
                        </a:rPr>
                        <m:t>𝜙</m:t>
                      </m:r>
                      <m:r>
                        <a:rPr lang="en-US" altLang="ja-JP" sz="1200" b="0" i="1" smtClean="0">
                          <a:latin typeface="Cambria Math" panose="02040503050406030204" pitchFamily="18" charset="0"/>
                          <a:ea typeface="Cambria Math" panose="02040503050406030204" pitchFamily="18" charset="0"/>
                        </a:rPr>
                        <m:t>=180°</m:t>
                      </m:r>
                    </m:oMath>
                  </m:oMathPara>
                </a14:m>
                <a:endParaRPr kumimoji="1" lang="ja-JP" altLang="en-US" sz="1200"/>
              </a:p>
            </p:txBody>
          </p:sp>
        </mc:Choice>
        <mc:Fallback>
          <p:sp>
            <p:nvSpPr>
              <p:cNvPr id="44" name="テキスト ボックス 43">
                <a:extLst>
                  <a:ext uri="{FF2B5EF4-FFF2-40B4-BE49-F238E27FC236}">
                    <a16:creationId xmlns:a16="http://schemas.microsoft.com/office/drawing/2014/main" id="{3E9D91DB-D448-1D62-72CF-C8CBE8760D82}"/>
                  </a:ext>
                </a:extLst>
              </p:cNvPr>
              <p:cNvSpPr txBox="1">
                <a:spLocks noRot="1" noChangeAspect="1" noMove="1" noResize="1" noEditPoints="1" noAdjustHandles="1" noChangeArrowheads="1" noChangeShapeType="1" noTextEdit="1"/>
              </p:cNvSpPr>
              <p:nvPr/>
            </p:nvSpPr>
            <p:spPr>
              <a:xfrm>
                <a:off x="8799258" y="4100995"/>
                <a:ext cx="1519013" cy="276999"/>
              </a:xfrm>
              <a:prstGeom prst="rect">
                <a:avLst/>
              </a:prstGeom>
              <a:blipFill>
                <a:blip r:embed="rId13"/>
                <a:stretch>
                  <a:fillRect b="-909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156212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D60232E-0B29-34E5-F14C-52D5FDCA4FE2}"/>
              </a:ext>
            </a:extLst>
          </p:cNvPr>
          <p:cNvSpPr txBox="1">
            <a:spLocks/>
          </p:cNvSpPr>
          <p:nvPr/>
        </p:nvSpPr>
        <p:spPr>
          <a:xfrm>
            <a:off x="290944" y="443345"/>
            <a:ext cx="6987680" cy="5956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a:t>結果</a:t>
            </a:r>
            <a:r>
              <a:rPr lang="en-US" altLang="ja-JP" sz="2800"/>
              <a:t>~</a:t>
            </a:r>
            <a:r>
              <a:rPr lang="ja-JP" altLang="en-US" sz="2800"/>
              <a:t>直線偏光レーザーにおける</a:t>
            </a:r>
            <a:r>
              <a:rPr lang="en-US" altLang="ja-JP" sz="2800"/>
              <a:t>Caustic</a:t>
            </a:r>
            <a:endParaRPr lang="ja-JP" altLang="en-US" sz="2800"/>
          </a:p>
        </p:txBody>
      </p:sp>
      <mc:AlternateContent xmlns:mc="http://schemas.openxmlformats.org/markup-compatibility/2006">
        <mc:Choice xmlns:a14="http://schemas.microsoft.com/office/drawing/2010/main" Requires="a14">
          <p:sp>
            <p:nvSpPr>
              <p:cNvPr id="17" name="テキスト ボックス 16">
                <a:extLst>
                  <a:ext uri="{FF2B5EF4-FFF2-40B4-BE49-F238E27FC236}">
                    <a16:creationId xmlns:a16="http://schemas.microsoft.com/office/drawing/2014/main" id="{0F900CF0-7516-A327-B211-2B3B66AB3C0C}"/>
                  </a:ext>
                </a:extLst>
              </p:cNvPr>
              <p:cNvSpPr txBox="1"/>
              <p:nvPr/>
            </p:nvSpPr>
            <p:spPr>
              <a:xfrm>
                <a:off x="0" y="1373183"/>
                <a:ext cx="19281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𝐹</m:t>
                          </m:r>
                        </m:e>
                        <m:sub>
                          <m:r>
                            <a:rPr lang="en-US" altLang="ja-JP" sz="2000" b="0" i="1" smtClean="0">
                              <a:latin typeface="Cambria Math" panose="02040503050406030204" pitchFamily="18" charset="0"/>
                              <a:ea typeface="Cambria Math" panose="02040503050406030204" pitchFamily="18" charset="0"/>
                            </a:rPr>
                            <m:t>0</m:t>
                          </m:r>
                        </m:sub>
                      </m:sSub>
                      <m:r>
                        <a:rPr lang="en-US" altLang="ja-JP" sz="2000" b="0" i="1" smtClean="0">
                          <a:latin typeface="Cambria Math" panose="02040503050406030204" pitchFamily="18" charset="0"/>
                          <a:ea typeface="Cambria Math" panose="02040503050406030204" pitchFamily="18" charset="0"/>
                        </a:rPr>
                        <m:t>=0.03</m:t>
                      </m:r>
                      <m:r>
                        <m:rPr>
                          <m:nor/>
                        </m:rPr>
                        <a:rPr lang="en-US" altLang="ja-JP" sz="2000" b="0" i="0" smtClean="0">
                          <a:latin typeface="Cambria Math" panose="02040503050406030204" pitchFamily="18" charset="0"/>
                          <a:ea typeface="Cambria Math" panose="02040503050406030204" pitchFamily="18" charset="0"/>
                        </a:rPr>
                        <m:t>2</m:t>
                      </m:r>
                      <m:r>
                        <m:rPr>
                          <m:nor/>
                        </m:rPr>
                        <a:rPr lang="ja-JP" altLang="en-US" sz="2000"/>
                        <m:t> </m:t>
                      </m:r>
                    </m:oMath>
                  </m:oMathPara>
                </a14:m>
                <a:endParaRPr lang="ja-JP" altLang="en-US" sz="2000"/>
              </a:p>
            </p:txBody>
          </p:sp>
        </mc:Choice>
        <mc:Fallback>
          <p:sp>
            <p:nvSpPr>
              <p:cNvPr id="17" name="テキスト ボックス 16">
                <a:extLst>
                  <a:ext uri="{FF2B5EF4-FFF2-40B4-BE49-F238E27FC236}">
                    <a16:creationId xmlns:a16="http://schemas.microsoft.com/office/drawing/2014/main" id="{0F900CF0-7516-A327-B211-2B3B66AB3C0C}"/>
                  </a:ext>
                </a:extLst>
              </p:cNvPr>
              <p:cNvSpPr txBox="1">
                <a:spLocks noRot="1" noChangeAspect="1" noMove="1" noResize="1" noEditPoints="1" noAdjustHandles="1" noChangeArrowheads="1" noChangeShapeType="1" noTextEdit="1"/>
              </p:cNvSpPr>
              <p:nvPr/>
            </p:nvSpPr>
            <p:spPr>
              <a:xfrm>
                <a:off x="0" y="1373183"/>
                <a:ext cx="1928132" cy="400110"/>
              </a:xfrm>
              <a:prstGeom prst="rect">
                <a:avLst/>
              </a:prstGeom>
              <a:blipFill>
                <a:blip r:embed="rId2"/>
                <a:stretch>
                  <a:fillRect t="-9375" b="-21875"/>
                </a:stretch>
              </a:blipFill>
            </p:spPr>
            <p:txBody>
              <a:bodyPr/>
              <a:lstStyle/>
              <a:p>
                <a:r>
                  <a:rPr lang="ja-JP" altLang="en-US">
                    <a:noFill/>
                  </a:rPr>
                  <a:t> </a:t>
                </a:r>
              </a:p>
            </p:txBody>
          </p:sp>
        </mc:Fallback>
      </mc:AlternateContent>
      <p:sp>
        <p:nvSpPr>
          <p:cNvPr id="28" name="字幕 2">
            <a:extLst>
              <a:ext uri="{FF2B5EF4-FFF2-40B4-BE49-F238E27FC236}">
                <a16:creationId xmlns:a16="http://schemas.microsoft.com/office/drawing/2014/main" id="{4EF9A858-4E9F-83EF-0FB2-E2CDB0884122}"/>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17</a:t>
            </a:r>
          </a:p>
        </p:txBody>
      </p:sp>
      <mc:AlternateContent xmlns:mc="http://schemas.openxmlformats.org/markup-compatibility/2006">
        <mc:Choice xmlns:a14="http://schemas.microsoft.com/office/drawing/2010/main" Requires="a14">
          <p:sp>
            <p:nvSpPr>
              <p:cNvPr id="3" name="テキスト ボックス 2">
                <a:extLst>
                  <a:ext uri="{FF2B5EF4-FFF2-40B4-BE49-F238E27FC236}">
                    <a16:creationId xmlns:a16="http://schemas.microsoft.com/office/drawing/2014/main" id="{A8069B07-3ED8-058A-4986-38A092D2F76E}"/>
                  </a:ext>
                </a:extLst>
              </p:cNvPr>
              <p:cNvSpPr txBox="1"/>
              <p:nvPr/>
            </p:nvSpPr>
            <p:spPr>
              <a:xfrm>
                <a:off x="1876208" y="5334054"/>
                <a:ext cx="2642564" cy="400110"/>
              </a:xfrm>
              <a:prstGeom prst="rect">
                <a:avLst/>
              </a:prstGeom>
              <a:noFill/>
            </p:spPr>
            <p:txBody>
              <a:bodyPr wrap="square">
                <a:spAutoFit/>
              </a:bodyPr>
              <a:lstStyle/>
              <a:p>
                <a:pPr/>
                <a14:m>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90</m:t>
                    </m:r>
                    <m:r>
                      <a:rPr lang="en-US" altLang="ja-JP" sz="2000" b="0" i="1" smtClean="0">
                        <a:latin typeface="Cambria Math" panose="02040503050406030204" pitchFamily="18" charset="0"/>
                        <a:ea typeface="Cambria Math" panose="02040503050406030204" pitchFamily="18" charset="0"/>
                      </a:rPr>
                      <m:t>°</m:t>
                    </m:r>
                  </m:oMath>
                </a14:m>
                <a:r>
                  <a:rPr lang="ja-JP" altLang="en-US" sz="2000"/>
                  <a:t>の比較</a:t>
                </a:r>
              </a:p>
            </p:txBody>
          </p:sp>
        </mc:Choice>
        <mc:Fallback>
          <p:sp>
            <p:nvSpPr>
              <p:cNvPr id="3" name="テキスト ボックス 2">
                <a:extLst>
                  <a:ext uri="{FF2B5EF4-FFF2-40B4-BE49-F238E27FC236}">
                    <a16:creationId xmlns:a16="http://schemas.microsoft.com/office/drawing/2014/main" id="{A8069B07-3ED8-058A-4986-38A092D2F76E}"/>
                  </a:ext>
                </a:extLst>
              </p:cNvPr>
              <p:cNvSpPr txBox="1">
                <a:spLocks noRot="1" noChangeAspect="1" noMove="1" noResize="1" noEditPoints="1" noAdjustHandles="1" noChangeArrowheads="1" noChangeShapeType="1" noTextEdit="1"/>
              </p:cNvSpPr>
              <p:nvPr/>
            </p:nvSpPr>
            <p:spPr>
              <a:xfrm>
                <a:off x="1876208" y="5334054"/>
                <a:ext cx="2642564" cy="400110"/>
              </a:xfrm>
              <a:prstGeom prst="rect">
                <a:avLst/>
              </a:prstGeom>
              <a:blipFill>
                <a:blip r:embed="rId3"/>
                <a:stretch>
                  <a:fillRect l="-957" t="-6250" b="-28125"/>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5" name="テキスト ボックス 4">
                <a:extLst>
                  <a:ext uri="{FF2B5EF4-FFF2-40B4-BE49-F238E27FC236}">
                    <a16:creationId xmlns:a16="http://schemas.microsoft.com/office/drawing/2014/main" id="{0696ACF4-5792-8B3D-1D4D-E9E4EB44D2DB}"/>
                  </a:ext>
                </a:extLst>
              </p:cNvPr>
              <p:cNvSpPr txBox="1"/>
              <p:nvPr/>
            </p:nvSpPr>
            <p:spPr>
              <a:xfrm>
                <a:off x="1940983" y="5791293"/>
                <a:ext cx="6391487" cy="707886"/>
              </a:xfrm>
              <a:prstGeom prst="rect">
                <a:avLst/>
              </a:prstGeom>
              <a:noFill/>
            </p:spPr>
            <p:txBody>
              <a:bodyPr wrap="square">
                <a:spAutoFit/>
              </a:bodyPr>
              <a:lstStyle/>
              <a:p>
                <a:r>
                  <a:rPr lang="ja-JP" altLang="en-US" sz="2000"/>
                  <a:t>ボルン近似による微分断面積の計算では</a:t>
                </a:r>
                <a14:m>
                  <m:oMath xmlns:m="http://schemas.openxmlformats.org/officeDocument/2006/math">
                    <m:r>
                      <a:rPr lang="en-US" altLang="ja-JP" sz="2000" b="0" i="1" smtClean="0">
                        <a:latin typeface="Cambria Math" panose="02040503050406030204" pitchFamily="18" charset="0"/>
                        <a:ea typeface="Cambria Math" panose="02040503050406030204" pitchFamily="18" charset="0"/>
                      </a:rPr>
                      <m:t>𝜙</m:t>
                    </m:r>
                    <m:r>
                      <a:rPr lang="en-US" altLang="ja-JP" sz="2000" b="0" i="1" smtClean="0">
                        <a:latin typeface="Cambria Math" panose="02040503050406030204" pitchFamily="18" charset="0"/>
                        <a:ea typeface="Cambria Math" panose="02040503050406030204" pitchFamily="18" charset="0"/>
                      </a:rPr>
                      <m:t>=0° </m:t>
                    </m:r>
                    <m: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18</m:t>
                    </m:r>
                    <m:r>
                      <a:rPr lang="en-US" altLang="ja-JP" sz="2000" i="1">
                        <a:latin typeface="Cambria Math" panose="02040503050406030204" pitchFamily="18" charset="0"/>
                        <a:ea typeface="Cambria Math" panose="02040503050406030204" pitchFamily="18" charset="0"/>
                      </a:rPr>
                      <m:t>0°</m:t>
                    </m:r>
                  </m:oMath>
                </a14:m>
                <a:r>
                  <a:rPr lang="ja-JP" altLang="en-US" sz="2000"/>
                  <a:t>で等しくなるが、実験データは異なる。</a:t>
                </a:r>
              </a:p>
            </p:txBody>
          </p:sp>
        </mc:Choice>
        <mc:Fallback>
          <p:sp>
            <p:nvSpPr>
              <p:cNvPr id="5" name="テキスト ボックス 4">
                <a:extLst>
                  <a:ext uri="{FF2B5EF4-FFF2-40B4-BE49-F238E27FC236}">
                    <a16:creationId xmlns:a16="http://schemas.microsoft.com/office/drawing/2014/main" id="{0696ACF4-5792-8B3D-1D4D-E9E4EB44D2DB}"/>
                  </a:ext>
                </a:extLst>
              </p:cNvPr>
              <p:cNvSpPr txBox="1">
                <a:spLocks noRot="1" noChangeAspect="1" noMove="1" noResize="1" noEditPoints="1" noAdjustHandles="1" noChangeArrowheads="1" noChangeShapeType="1" noTextEdit="1"/>
              </p:cNvSpPr>
              <p:nvPr/>
            </p:nvSpPr>
            <p:spPr>
              <a:xfrm>
                <a:off x="1940983" y="5791293"/>
                <a:ext cx="6391487" cy="707886"/>
              </a:xfrm>
              <a:prstGeom prst="rect">
                <a:avLst/>
              </a:prstGeom>
              <a:blipFill>
                <a:blip r:embed="rId4"/>
                <a:stretch>
                  <a:fillRect l="-990" t="-3571" b="-14286"/>
                </a:stretch>
              </a:blipFill>
            </p:spPr>
            <p:txBody>
              <a:bodyPr/>
              <a:lstStyle/>
              <a:p>
                <a:r>
                  <a:rPr lang="ja-JP" altLang="en-US">
                    <a:noFill/>
                  </a:rPr>
                  <a:t> </a:t>
                </a:r>
              </a:p>
            </p:txBody>
          </p:sp>
        </mc:Fallback>
      </mc:AlternateContent>
      <p:cxnSp>
        <p:nvCxnSpPr>
          <p:cNvPr id="7" name="直線矢印コネクタ 6">
            <a:extLst>
              <a:ext uri="{FF2B5EF4-FFF2-40B4-BE49-F238E27FC236}">
                <a16:creationId xmlns:a16="http://schemas.microsoft.com/office/drawing/2014/main" id="{90CE66ED-630C-CE75-3698-FDE5E713A47C}"/>
              </a:ext>
            </a:extLst>
          </p:cNvPr>
          <p:cNvCxnSpPr>
            <a:cxnSpLocks/>
          </p:cNvCxnSpPr>
          <p:nvPr/>
        </p:nvCxnSpPr>
        <p:spPr>
          <a:xfrm flipV="1">
            <a:off x="2893430" y="2366350"/>
            <a:ext cx="0" cy="232474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0E5E5778-B2D1-370C-8E0A-00A644ED775D}"/>
              </a:ext>
            </a:extLst>
          </p:cNvPr>
          <p:cNvCxnSpPr>
            <a:cxnSpLocks/>
          </p:cNvCxnSpPr>
          <p:nvPr/>
        </p:nvCxnSpPr>
        <p:spPr>
          <a:xfrm>
            <a:off x="1511497" y="3495144"/>
            <a:ext cx="282818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円/楕円 10">
            <a:extLst>
              <a:ext uri="{FF2B5EF4-FFF2-40B4-BE49-F238E27FC236}">
                <a16:creationId xmlns:a16="http://schemas.microsoft.com/office/drawing/2014/main" id="{370C3F96-52E0-3FEF-CE9F-A6696C3641E4}"/>
              </a:ext>
            </a:extLst>
          </p:cNvPr>
          <p:cNvSpPr/>
          <p:nvPr/>
        </p:nvSpPr>
        <p:spPr>
          <a:xfrm>
            <a:off x="2718023" y="2940795"/>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O</a:t>
            </a:r>
            <a:endParaRPr kumimoji="1" lang="ja-JP" altLang="en-US">
              <a:solidFill>
                <a:schemeClr val="tx1"/>
              </a:solidFill>
            </a:endParaRPr>
          </a:p>
        </p:txBody>
      </p:sp>
      <p:sp>
        <p:nvSpPr>
          <p:cNvPr id="12" name="円/楕円 11">
            <a:extLst>
              <a:ext uri="{FF2B5EF4-FFF2-40B4-BE49-F238E27FC236}">
                <a16:creationId xmlns:a16="http://schemas.microsoft.com/office/drawing/2014/main" id="{96B4BF7C-2F8D-EF9D-3892-60A54862E36E}"/>
              </a:ext>
            </a:extLst>
          </p:cNvPr>
          <p:cNvSpPr/>
          <p:nvPr/>
        </p:nvSpPr>
        <p:spPr>
          <a:xfrm>
            <a:off x="2718023" y="3775866"/>
            <a:ext cx="360000" cy="360000"/>
          </a:xfrm>
          <a:prstGeom prst="ellipse">
            <a:avLst/>
          </a:prstGeom>
          <a:solidFill>
            <a:schemeClr val="bg2">
              <a:lumMod val="2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C</a:t>
            </a:r>
            <a:endParaRPr kumimoji="1" lang="ja-JP" altLang="en-US">
              <a:solidFill>
                <a:schemeClr val="bg1"/>
              </a:solidFill>
            </a:endParaRPr>
          </a:p>
        </p:txBody>
      </p:sp>
      <mc:AlternateContent xmlns:mc="http://schemas.openxmlformats.org/markup-compatibility/2006">
        <mc:Choice xmlns:a14="http://schemas.microsoft.com/office/drawing/2010/main" Requires="a14">
          <p:sp>
            <p:nvSpPr>
              <p:cNvPr id="21" name="テキスト ボックス 20">
                <a:extLst>
                  <a:ext uri="{FF2B5EF4-FFF2-40B4-BE49-F238E27FC236}">
                    <a16:creationId xmlns:a16="http://schemas.microsoft.com/office/drawing/2014/main" id="{DE7B6256-E201-EE30-10A1-CC185CB3FC5B}"/>
                  </a:ext>
                </a:extLst>
              </p:cNvPr>
              <p:cNvSpPr txBox="1"/>
              <p:nvPr/>
            </p:nvSpPr>
            <p:spPr>
              <a:xfrm>
                <a:off x="3425831" y="1922339"/>
                <a:ext cx="11163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smtClean="0">
                          <a:latin typeface="Cambria Math" panose="02040503050406030204" pitchFamily="18" charset="0"/>
                          <a:ea typeface="Cambria Math" panose="02040503050406030204" pitchFamily="18" charset="0"/>
                        </a:rPr>
                        <m:t>𝛽</m:t>
                      </m:r>
                      <m:r>
                        <a:rPr lang="en-US" altLang="ja-JP">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90</m:t>
                      </m:r>
                      <m:r>
                        <a:rPr lang="en-US" altLang="ja-JP" i="1">
                          <a:latin typeface="Cambria Math" panose="02040503050406030204" pitchFamily="18" charset="0"/>
                          <a:ea typeface="Cambria Math" panose="02040503050406030204" pitchFamily="18" charset="0"/>
                        </a:rPr>
                        <m:t>°</m:t>
                      </m:r>
                    </m:oMath>
                  </m:oMathPara>
                </a14:m>
                <a:endParaRPr lang="ja-JP" altLang="en-US"/>
              </a:p>
            </p:txBody>
          </p:sp>
        </mc:Choice>
        <mc:Fallback>
          <p:sp>
            <p:nvSpPr>
              <p:cNvPr id="21" name="テキスト ボックス 20">
                <a:extLst>
                  <a:ext uri="{FF2B5EF4-FFF2-40B4-BE49-F238E27FC236}">
                    <a16:creationId xmlns:a16="http://schemas.microsoft.com/office/drawing/2014/main" id="{DE7B6256-E201-EE30-10A1-CC185CB3FC5B}"/>
                  </a:ext>
                </a:extLst>
              </p:cNvPr>
              <p:cNvSpPr txBox="1">
                <a:spLocks noRot="1" noChangeAspect="1" noMove="1" noResize="1" noEditPoints="1" noAdjustHandles="1" noChangeArrowheads="1" noChangeShapeType="1" noTextEdit="1"/>
              </p:cNvSpPr>
              <p:nvPr/>
            </p:nvSpPr>
            <p:spPr>
              <a:xfrm>
                <a:off x="3425831" y="1922339"/>
                <a:ext cx="1116332" cy="369332"/>
              </a:xfrm>
              <a:prstGeom prst="rect">
                <a:avLst/>
              </a:prstGeom>
              <a:blipFill>
                <a:blip r:embed="rId5"/>
                <a:stretch>
                  <a:fillRect b="-13333"/>
                </a:stretch>
              </a:blipFill>
            </p:spPr>
            <p:txBody>
              <a:bodyPr/>
              <a:lstStyle/>
              <a:p>
                <a:r>
                  <a:rPr lang="ja-JP" altLang="en-US">
                    <a:noFill/>
                  </a:rPr>
                  <a:t> </a:t>
                </a:r>
              </a:p>
            </p:txBody>
          </p:sp>
        </mc:Fallback>
      </mc:AlternateContent>
      <p:cxnSp>
        <p:nvCxnSpPr>
          <p:cNvPr id="23" name="直線矢印コネクタ 22">
            <a:extLst>
              <a:ext uri="{FF2B5EF4-FFF2-40B4-BE49-F238E27FC236}">
                <a16:creationId xmlns:a16="http://schemas.microsoft.com/office/drawing/2014/main" id="{938013B3-3FBF-70CB-14E2-C608FAE69D4B}"/>
              </a:ext>
            </a:extLst>
          </p:cNvPr>
          <p:cNvCxnSpPr>
            <a:cxnSpLocks/>
          </p:cNvCxnSpPr>
          <p:nvPr/>
        </p:nvCxnSpPr>
        <p:spPr>
          <a:xfrm>
            <a:off x="2355894" y="4319136"/>
            <a:ext cx="1069383" cy="0"/>
          </a:xfrm>
          <a:prstGeom prst="straightConnector1">
            <a:avLst/>
          </a:prstGeom>
          <a:ln w="317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5" name="テキスト ボックス 24">
                <a:extLst>
                  <a:ext uri="{FF2B5EF4-FFF2-40B4-BE49-F238E27FC236}">
                    <a16:creationId xmlns:a16="http://schemas.microsoft.com/office/drawing/2014/main" id="{8928F8F4-5CC0-66E5-17EB-615E8F6B6E95}"/>
                  </a:ext>
                </a:extLst>
              </p:cNvPr>
              <p:cNvSpPr txBox="1"/>
              <p:nvPr/>
            </p:nvSpPr>
            <p:spPr>
              <a:xfrm>
                <a:off x="3032651" y="4375962"/>
                <a:ext cx="21582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𝐹</m:t>
                      </m:r>
                    </m:oMath>
                  </m:oMathPara>
                </a14:m>
                <a:endParaRPr kumimoji="1" lang="ja-JP" altLang="en-US"/>
              </a:p>
            </p:txBody>
          </p:sp>
        </mc:Choice>
        <mc:Fallback>
          <p:sp>
            <p:nvSpPr>
              <p:cNvPr id="25" name="テキスト ボックス 24">
                <a:extLst>
                  <a:ext uri="{FF2B5EF4-FFF2-40B4-BE49-F238E27FC236}">
                    <a16:creationId xmlns:a16="http://schemas.microsoft.com/office/drawing/2014/main" id="{8928F8F4-5CC0-66E5-17EB-615E8F6B6E95}"/>
                  </a:ext>
                </a:extLst>
              </p:cNvPr>
              <p:cNvSpPr txBox="1">
                <a:spLocks noRot="1" noChangeAspect="1" noMove="1" noResize="1" noEditPoints="1" noAdjustHandles="1" noChangeArrowheads="1" noChangeShapeType="1" noTextEdit="1"/>
              </p:cNvSpPr>
              <p:nvPr/>
            </p:nvSpPr>
            <p:spPr>
              <a:xfrm>
                <a:off x="3032651" y="4375962"/>
                <a:ext cx="215828" cy="276999"/>
              </a:xfrm>
              <a:prstGeom prst="rect">
                <a:avLst/>
              </a:prstGeom>
              <a:blipFill>
                <a:blip r:embed="rId6"/>
                <a:stretch>
                  <a:fillRect l="-16667" r="-16667" b="-4348"/>
                </a:stretch>
              </a:blipFill>
            </p:spPr>
            <p:txBody>
              <a:bodyPr/>
              <a:lstStyle/>
              <a:p>
                <a:r>
                  <a:rPr lang="ja-JP" altLang="en-US">
                    <a:noFill/>
                  </a:rPr>
                  <a:t> </a:t>
                </a:r>
              </a:p>
            </p:txBody>
          </p:sp>
        </mc:Fallback>
      </mc:AlternateContent>
      <p:cxnSp>
        <p:nvCxnSpPr>
          <p:cNvPr id="27" name="直線コネクタ 26">
            <a:extLst>
              <a:ext uri="{FF2B5EF4-FFF2-40B4-BE49-F238E27FC236}">
                <a16:creationId xmlns:a16="http://schemas.microsoft.com/office/drawing/2014/main" id="{3E23F4FE-9299-9955-CF87-B6F12AAEE853}"/>
              </a:ext>
            </a:extLst>
          </p:cNvPr>
          <p:cNvCxnSpPr>
            <a:cxnSpLocks/>
            <a:stCxn id="11" idx="4"/>
            <a:endCxn id="12" idx="0"/>
          </p:cNvCxnSpPr>
          <p:nvPr/>
        </p:nvCxnSpPr>
        <p:spPr>
          <a:xfrm>
            <a:off x="2898023" y="3300795"/>
            <a:ext cx="0" cy="47507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9" name="テキスト ボックス 28">
                <a:extLst>
                  <a:ext uri="{FF2B5EF4-FFF2-40B4-BE49-F238E27FC236}">
                    <a16:creationId xmlns:a16="http://schemas.microsoft.com/office/drawing/2014/main" id="{62628507-4CCB-8EA2-2F60-44B719F953F1}"/>
                  </a:ext>
                </a:extLst>
              </p:cNvPr>
              <p:cNvSpPr txBox="1"/>
              <p:nvPr/>
            </p:nvSpPr>
            <p:spPr>
              <a:xfrm>
                <a:off x="2770728" y="2052763"/>
                <a:ext cx="3057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𝑘</m:t>
                          </m:r>
                        </m:e>
                        <m:sub>
                          <m:r>
                            <a:rPr kumimoji="1" lang="en-US" altLang="ja-JP" b="0" i="1" smtClean="0">
                              <a:latin typeface="Cambria Math" panose="02040503050406030204" pitchFamily="18" charset="0"/>
                            </a:rPr>
                            <m:t>𝑥</m:t>
                          </m:r>
                        </m:sub>
                      </m:sSub>
                    </m:oMath>
                  </m:oMathPara>
                </a14:m>
                <a:endParaRPr kumimoji="1" lang="ja-JP" altLang="en-US"/>
              </a:p>
            </p:txBody>
          </p:sp>
        </mc:Choice>
        <mc:Fallback>
          <p:sp>
            <p:nvSpPr>
              <p:cNvPr id="29" name="テキスト ボックス 28">
                <a:extLst>
                  <a:ext uri="{FF2B5EF4-FFF2-40B4-BE49-F238E27FC236}">
                    <a16:creationId xmlns:a16="http://schemas.microsoft.com/office/drawing/2014/main" id="{62628507-4CCB-8EA2-2F60-44B719F953F1}"/>
                  </a:ext>
                </a:extLst>
              </p:cNvPr>
              <p:cNvSpPr txBox="1">
                <a:spLocks noRot="1" noChangeAspect="1" noMove="1" noResize="1" noEditPoints="1" noAdjustHandles="1" noChangeArrowheads="1" noChangeShapeType="1" noTextEdit="1"/>
              </p:cNvSpPr>
              <p:nvPr/>
            </p:nvSpPr>
            <p:spPr>
              <a:xfrm>
                <a:off x="2770728" y="2052763"/>
                <a:ext cx="305789" cy="276999"/>
              </a:xfrm>
              <a:prstGeom prst="rect">
                <a:avLst/>
              </a:prstGeom>
              <a:blipFill>
                <a:blip r:embed="rId7"/>
                <a:stretch>
                  <a:fillRect l="-16000" b="-8696"/>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0" name="テキスト ボックス 29">
                <a:extLst>
                  <a:ext uri="{FF2B5EF4-FFF2-40B4-BE49-F238E27FC236}">
                    <a16:creationId xmlns:a16="http://schemas.microsoft.com/office/drawing/2014/main" id="{524E09BE-C2BE-F8C9-5A36-1EDFE6B944CA}"/>
                  </a:ext>
                </a:extLst>
              </p:cNvPr>
              <p:cNvSpPr txBox="1"/>
              <p:nvPr/>
            </p:nvSpPr>
            <p:spPr>
              <a:xfrm>
                <a:off x="4388218" y="3335531"/>
                <a:ext cx="2954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𝑘</m:t>
                          </m:r>
                        </m:e>
                        <m:sub>
                          <m:r>
                            <a:rPr kumimoji="1" lang="en-US" altLang="ja-JP" b="0" i="1" smtClean="0">
                              <a:latin typeface="Cambria Math" panose="02040503050406030204" pitchFamily="18" charset="0"/>
                            </a:rPr>
                            <m:t>𝑧</m:t>
                          </m:r>
                        </m:sub>
                      </m:sSub>
                    </m:oMath>
                  </m:oMathPara>
                </a14:m>
                <a:endParaRPr kumimoji="1" lang="ja-JP" altLang="en-US"/>
              </a:p>
            </p:txBody>
          </p:sp>
        </mc:Choice>
        <mc:Fallback>
          <p:sp>
            <p:nvSpPr>
              <p:cNvPr id="30" name="テキスト ボックス 29">
                <a:extLst>
                  <a:ext uri="{FF2B5EF4-FFF2-40B4-BE49-F238E27FC236}">
                    <a16:creationId xmlns:a16="http://schemas.microsoft.com/office/drawing/2014/main" id="{524E09BE-C2BE-F8C9-5A36-1EDFE6B944CA}"/>
                  </a:ext>
                </a:extLst>
              </p:cNvPr>
              <p:cNvSpPr txBox="1">
                <a:spLocks noRot="1" noChangeAspect="1" noMove="1" noResize="1" noEditPoints="1" noAdjustHandles="1" noChangeArrowheads="1" noChangeShapeType="1" noTextEdit="1"/>
              </p:cNvSpPr>
              <p:nvPr/>
            </p:nvSpPr>
            <p:spPr>
              <a:xfrm>
                <a:off x="4388218" y="3335531"/>
                <a:ext cx="295401" cy="276999"/>
              </a:xfrm>
              <a:prstGeom prst="rect">
                <a:avLst/>
              </a:prstGeom>
              <a:blipFill>
                <a:blip r:embed="rId8"/>
                <a:stretch>
                  <a:fillRect l="-16667" b="-8696"/>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40" name="テキスト ボックス 39">
                <a:extLst>
                  <a:ext uri="{FF2B5EF4-FFF2-40B4-BE49-F238E27FC236}">
                    <a16:creationId xmlns:a16="http://schemas.microsoft.com/office/drawing/2014/main" id="{69E3228B-2E36-73C8-7F94-82DAED4744FF}"/>
                  </a:ext>
                </a:extLst>
              </p:cNvPr>
              <p:cNvSpPr txBox="1"/>
              <p:nvPr/>
            </p:nvSpPr>
            <p:spPr>
              <a:xfrm>
                <a:off x="8782945" y="1462645"/>
                <a:ext cx="133613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200" i="1" smtClean="0">
                          <a:latin typeface="Cambria Math" panose="02040503050406030204" pitchFamily="18" charset="0"/>
                          <a:ea typeface="Cambria Math" panose="02040503050406030204" pitchFamily="18" charset="0"/>
                        </a:rPr>
                        <m:t>𝛽</m:t>
                      </m:r>
                      <m:r>
                        <a:rPr lang="en-US" altLang="ja-JP" sz="1200" b="0" i="1" smtClean="0">
                          <a:latin typeface="Cambria Math" panose="02040503050406030204" pitchFamily="18" charset="0"/>
                          <a:ea typeface="Cambria Math" panose="02040503050406030204" pitchFamily="18" charset="0"/>
                        </a:rPr>
                        <m:t>=</m:t>
                      </m:r>
                      <m:r>
                        <a:rPr lang="en-US" altLang="ja-JP" sz="1200" b="0" i="1" smtClean="0">
                          <a:latin typeface="Cambria Math" panose="02040503050406030204" pitchFamily="18" charset="0"/>
                          <a:ea typeface="Cambria Math" panose="02040503050406030204" pitchFamily="18" charset="0"/>
                        </a:rPr>
                        <m:t>90</m:t>
                      </m:r>
                      <m:r>
                        <a:rPr lang="en-US" altLang="ja-JP" sz="1200" b="0" i="1" smtClean="0">
                          <a:latin typeface="Cambria Math" panose="02040503050406030204" pitchFamily="18" charset="0"/>
                          <a:ea typeface="Cambria Math" panose="02040503050406030204" pitchFamily="18" charset="0"/>
                        </a:rPr>
                        <m:t>°, </m:t>
                      </m:r>
                      <m:r>
                        <a:rPr lang="en-US" altLang="ja-JP" sz="1200" b="0" i="1" smtClean="0">
                          <a:latin typeface="Cambria Math" panose="02040503050406030204" pitchFamily="18" charset="0"/>
                          <a:ea typeface="Cambria Math" panose="02040503050406030204" pitchFamily="18" charset="0"/>
                        </a:rPr>
                        <m:t>𝜙</m:t>
                      </m:r>
                      <m:r>
                        <a:rPr lang="en-US" altLang="ja-JP" sz="1200" b="0" i="1" smtClean="0">
                          <a:latin typeface="Cambria Math" panose="02040503050406030204" pitchFamily="18" charset="0"/>
                          <a:ea typeface="Cambria Math" panose="02040503050406030204" pitchFamily="18" charset="0"/>
                        </a:rPr>
                        <m:t>=0°</m:t>
                      </m:r>
                    </m:oMath>
                  </m:oMathPara>
                </a14:m>
                <a:endParaRPr kumimoji="1" lang="ja-JP" altLang="en-US" sz="1200"/>
              </a:p>
            </p:txBody>
          </p:sp>
        </mc:Choice>
        <mc:Fallback>
          <p:sp>
            <p:nvSpPr>
              <p:cNvPr id="40" name="テキスト ボックス 39">
                <a:extLst>
                  <a:ext uri="{FF2B5EF4-FFF2-40B4-BE49-F238E27FC236}">
                    <a16:creationId xmlns:a16="http://schemas.microsoft.com/office/drawing/2014/main" id="{69E3228B-2E36-73C8-7F94-82DAED4744FF}"/>
                  </a:ext>
                </a:extLst>
              </p:cNvPr>
              <p:cNvSpPr txBox="1">
                <a:spLocks noRot="1" noChangeAspect="1" noMove="1" noResize="1" noEditPoints="1" noAdjustHandles="1" noChangeArrowheads="1" noChangeShapeType="1" noTextEdit="1"/>
              </p:cNvSpPr>
              <p:nvPr/>
            </p:nvSpPr>
            <p:spPr>
              <a:xfrm>
                <a:off x="8782945" y="1462645"/>
                <a:ext cx="1336133" cy="276999"/>
              </a:xfrm>
              <a:prstGeom prst="rect">
                <a:avLst/>
              </a:prstGeom>
              <a:blipFill>
                <a:blip r:embed="rId9"/>
                <a:stretch>
                  <a:fillRect b="-909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41" name="テキスト ボックス 40">
                <a:extLst>
                  <a:ext uri="{FF2B5EF4-FFF2-40B4-BE49-F238E27FC236}">
                    <a16:creationId xmlns:a16="http://schemas.microsoft.com/office/drawing/2014/main" id="{76C1F1C7-4B24-E63E-7EC4-F22984E5CD60}"/>
                  </a:ext>
                </a:extLst>
              </p:cNvPr>
              <p:cNvSpPr txBox="1"/>
              <p:nvPr/>
            </p:nvSpPr>
            <p:spPr>
              <a:xfrm>
                <a:off x="8753538" y="4089565"/>
                <a:ext cx="151901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200" i="1" smtClean="0">
                          <a:latin typeface="Cambria Math" panose="02040503050406030204" pitchFamily="18" charset="0"/>
                          <a:ea typeface="Cambria Math" panose="02040503050406030204" pitchFamily="18" charset="0"/>
                        </a:rPr>
                        <m:t>𝛽</m:t>
                      </m:r>
                      <m:r>
                        <a:rPr lang="en-US" altLang="ja-JP" sz="1200" b="0" i="1" smtClean="0">
                          <a:latin typeface="Cambria Math" panose="02040503050406030204" pitchFamily="18" charset="0"/>
                          <a:ea typeface="Cambria Math" panose="02040503050406030204" pitchFamily="18" charset="0"/>
                        </a:rPr>
                        <m:t>=</m:t>
                      </m:r>
                      <m:r>
                        <a:rPr lang="en-US" altLang="ja-JP" sz="1200" b="0" i="1" smtClean="0">
                          <a:latin typeface="Cambria Math" panose="02040503050406030204" pitchFamily="18" charset="0"/>
                          <a:ea typeface="Cambria Math" panose="02040503050406030204" pitchFamily="18" charset="0"/>
                        </a:rPr>
                        <m:t>90</m:t>
                      </m:r>
                      <m:r>
                        <a:rPr lang="en-US" altLang="ja-JP" sz="1200" b="0" i="1" smtClean="0">
                          <a:latin typeface="Cambria Math" panose="02040503050406030204" pitchFamily="18" charset="0"/>
                          <a:ea typeface="Cambria Math" panose="02040503050406030204" pitchFamily="18" charset="0"/>
                        </a:rPr>
                        <m:t>°, </m:t>
                      </m:r>
                      <m:r>
                        <a:rPr lang="en-US" altLang="ja-JP" sz="1200" b="0" i="1" smtClean="0">
                          <a:latin typeface="Cambria Math" panose="02040503050406030204" pitchFamily="18" charset="0"/>
                          <a:ea typeface="Cambria Math" panose="02040503050406030204" pitchFamily="18" charset="0"/>
                        </a:rPr>
                        <m:t>𝜙</m:t>
                      </m:r>
                      <m:r>
                        <a:rPr lang="en-US" altLang="ja-JP" sz="1200" b="0" i="1" smtClean="0">
                          <a:latin typeface="Cambria Math" panose="02040503050406030204" pitchFamily="18" charset="0"/>
                          <a:ea typeface="Cambria Math" panose="02040503050406030204" pitchFamily="18" charset="0"/>
                        </a:rPr>
                        <m:t>=180°</m:t>
                      </m:r>
                    </m:oMath>
                  </m:oMathPara>
                </a14:m>
                <a:endParaRPr kumimoji="1" lang="ja-JP" altLang="en-US" sz="1200"/>
              </a:p>
            </p:txBody>
          </p:sp>
        </mc:Choice>
        <mc:Fallback>
          <p:sp>
            <p:nvSpPr>
              <p:cNvPr id="41" name="テキスト ボックス 40">
                <a:extLst>
                  <a:ext uri="{FF2B5EF4-FFF2-40B4-BE49-F238E27FC236}">
                    <a16:creationId xmlns:a16="http://schemas.microsoft.com/office/drawing/2014/main" id="{76C1F1C7-4B24-E63E-7EC4-F22984E5CD60}"/>
                  </a:ext>
                </a:extLst>
              </p:cNvPr>
              <p:cNvSpPr txBox="1">
                <a:spLocks noRot="1" noChangeAspect="1" noMove="1" noResize="1" noEditPoints="1" noAdjustHandles="1" noChangeArrowheads="1" noChangeShapeType="1" noTextEdit="1"/>
              </p:cNvSpPr>
              <p:nvPr/>
            </p:nvSpPr>
            <p:spPr>
              <a:xfrm>
                <a:off x="8753538" y="4089565"/>
                <a:ext cx="1519013" cy="276999"/>
              </a:xfrm>
              <a:prstGeom prst="rect">
                <a:avLst/>
              </a:prstGeom>
              <a:blipFill>
                <a:blip r:embed="rId10"/>
                <a:stretch>
                  <a:fillRect b="-9091"/>
                </a:stretch>
              </a:blipFill>
            </p:spPr>
            <p:txBody>
              <a:bodyPr/>
              <a:lstStyle/>
              <a:p>
                <a:r>
                  <a:rPr lang="ja-JP" altLang="en-US">
                    <a:noFill/>
                  </a:rPr>
                  <a:t> </a:t>
                </a:r>
              </a:p>
            </p:txBody>
          </p:sp>
        </mc:Fallback>
      </mc:AlternateContent>
      <p:pic>
        <p:nvPicPr>
          <p:cNvPr id="43" name="図 42">
            <a:extLst>
              <a:ext uri="{FF2B5EF4-FFF2-40B4-BE49-F238E27FC236}">
                <a16:creationId xmlns:a16="http://schemas.microsoft.com/office/drawing/2014/main" id="{B6ECA8F5-2E83-D62F-F68F-19E548047461}"/>
              </a:ext>
            </a:extLst>
          </p:cNvPr>
          <p:cNvPicPr>
            <a:picLocks noChangeAspect="1"/>
          </p:cNvPicPr>
          <p:nvPr/>
        </p:nvPicPr>
        <p:blipFill>
          <a:blip r:embed="rId11"/>
          <a:stretch>
            <a:fillRect/>
          </a:stretch>
        </p:blipFill>
        <p:spPr>
          <a:xfrm>
            <a:off x="8307400" y="1408430"/>
            <a:ext cx="3884600" cy="2580640"/>
          </a:xfrm>
          <a:prstGeom prst="rect">
            <a:avLst/>
          </a:prstGeom>
        </p:spPr>
      </p:pic>
      <p:pic>
        <p:nvPicPr>
          <p:cNvPr id="45" name="図 44">
            <a:extLst>
              <a:ext uri="{FF2B5EF4-FFF2-40B4-BE49-F238E27FC236}">
                <a16:creationId xmlns:a16="http://schemas.microsoft.com/office/drawing/2014/main" id="{C03394AF-A583-623D-D371-7BDB8464E771}"/>
              </a:ext>
            </a:extLst>
          </p:cNvPr>
          <p:cNvPicPr>
            <a:picLocks noChangeAspect="1"/>
          </p:cNvPicPr>
          <p:nvPr/>
        </p:nvPicPr>
        <p:blipFill rotWithShape="1">
          <a:blip r:embed="rId12"/>
          <a:srcRect r="7375"/>
          <a:stretch/>
        </p:blipFill>
        <p:spPr>
          <a:xfrm>
            <a:off x="8002242" y="4023360"/>
            <a:ext cx="4189758" cy="2634482"/>
          </a:xfrm>
          <a:prstGeom prst="rect">
            <a:avLst/>
          </a:prstGeom>
        </p:spPr>
      </p:pic>
    </p:spTree>
    <p:extLst>
      <p:ext uri="{BB962C8B-B14F-4D97-AF65-F5344CB8AC3E}">
        <p14:creationId xmlns:p14="http://schemas.microsoft.com/office/powerpoint/2010/main" val="1414036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05FCA615-AF49-0C5A-5381-A02B24E769E3}"/>
              </a:ext>
            </a:extLst>
          </p:cNvPr>
          <p:cNvSpPr/>
          <p:nvPr/>
        </p:nvSpPr>
        <p:spPr>
          <a:xfrm>
            <a:off x="478971" y="972457"/>
            <a:ext cx="6357258" cy="168365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350D567-C79B-80EC-EFEF-03E1CC839A34}"/>
              </a:ext>
            </a:extLst>
          </p:cNvPr>
          <p:cNvSpPr>
            <a:spLocks noGrp="1"/>
          </p:cNvSpPr>
          <p:nvPr>
            <p:ph type="ctrTitle"/>
          </p:nvPr>
        </p:nvSpPr>
        <p:spPr>
          <a:xfrm>
            <a:off x="290944" y="443345"/>
            <a:ext cx="6987680" cy="595601"/>
          </a:xfrm>
        </p:spPr>
        <p:txBody>
          <a:bodyPr anchor="ctr">
            <a:normAutofit/>
          </a:bodyPr>
          <a:lstStyle/>
          <a:p>
            <a:pPr algn="l"/>
            <a:r>
              <a:rPr lang="ja-JP" altLang="en-US" sz="2800"/>
              <a:t>結果</a:t>
            </a:r>
            <a:r>
              <a:rPr lang="en-US" altLang="ja-JP" sz="2800" dirty="0"/>
              <a:t>~</a:t>
            </a:r>
            <a:r>
              <a:rPr lang="ja-JP" altLang="en-US" sz="2800"/>
              <a:t>楕円偏光レーザーにおける</a:t>
            </a:r>
            <a:r>
              <a:rPr lang="en-US" altLang="ja-JP" sz="2800" dirty="0"/>
              <a:t>Caustic</a:t>
            </a:r>
            <a:endParaRPr kumimoji="1" lang="ja-JP" altLang="en-US" sz="2800"/>
          </a:p>
        </p:txBody>
      </p:sp>
      <p:sp>
        <p:nvSpPr>
          <p:cNvPr id="38" name="テキスト ボックス 37">
            <a:extLst>
              <a:ext uri="{FF2B5EF4-FFF2-40B4-BE49-F238E27FC236}">
                <a16:creationId xmlns:a16="http://schemas.microsoft.com/office/drawing/2014/main" id="{654FD6B7-859E-9D2D-EF1D-7CD666088CF7}"/>
              </a:ext>
            </a:extLst>
          </p:cNvPr>
          <p:cNvSpPr txBox="1"/>
          <p:nvPr/>
        </p:nvSpPr>
        <p:spPr>
          <a:xfrm>
            <a:off x="448430" y="1095697"/>
            <a:ext cx="4762200" cy="400110"/>
          </a:xfrm>
          <a:prstGeom prst="rect">
            <a:avLst/>
          </a:prstGeom>
          <a:noFill/>
        </p:spPr>
        <p:txBody>
          <a:bodyPr wrap="square" rtlCol="0">
            <a:spAutoFit/>
          </a:bodyPr>
          <a:lstStyle/>
          <a:p>
            <a:r>
              <a:rPr lang="ja-JP" altLang="en-US" sz="2000">
                <a:ea typeface="Cambria Math" panose="02040503050406030204" pitchFamily="18" charset="0"/>
              </a:rPr>
              <a:t>楕円偏光レーザー</a:t>
            </a:r>
            <a:endParaRPr kumimoji="1" lang="ja-JP" altLang="en-US" sz="2000"/>
          </a:p>
        </p:txBody>
      </p:sp>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4907E66A-4081-2853-DA51-BC80667559C6}"/>
                  </a:ext>
                </a:extLst>
              </p:cNvPr>
              <p:cNvSpPr txBox="1"/>
              <p:nvPr/>
            </p:nvSpPr>
            <p:spPr>
              <a:xfrm>
                <a:off x="532544" y="1840060"/>
                <a:ext cx="6352454" cy="77098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1" i="1" smtClean="0">
                          <a:latin typeface="Cambria Math" panose="02040503050406030204" pitchFamily="18" charset="0"/>
                          <a:ea typeface="Cambria Math" panose="02040503050406030204" pitchFamily="18" charset="0"/>
                        </a:rPr>
                        <m:t>𝑭</m:t>
                      </m:r>
                      <m:r>
                        <a:rPr lang="en-US" altLang="ja-JP" sz="2000" b="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𝑡</m:t>
                      </m:r>
                      <m:r>
                        <a:rPr lang="en-US" altLang="ja-JP" sz="2000" b="0" i="1" smtClean="0">
                          <a:latin typeface="Cambria Math" panose="02040503050406030204" pitchFamily="18" charset="0"/>
                          <a:ea typeface="Cambria Math" panose="02040503050406030204" pitchFamily="18" charset="0"/>
                        </a:rPr>
                        <m:t>)=</m:t>
                      </m:r>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sSup>
                        <m:sSupPr>
                          <m:ctrlPr>
                            <a:rPr lang="en-US" altLang="ja-JP" sz="2000" b="0" i="1" smtClean="0">
                              <a:latin typeface="Cambria Math" panose="02040503050406030204" pitchFamily="18" charset="0"/>
                              <a:ea typeface="Cambria Math" panose="02040503050406030204" pitchFamily="18" charset="0"/>
                            </a:rPr>
                          </m:ctrlPr>
                        </m:sSupPr>
                        <m:e>
                          <m:r>
                            <a:rPr lang="en-US" altLang="ja-JP" sz="2000" b="0" i="1" smtClean="0">
                              <a:latin typeface="Cambria Math" panose="02040503050406030204" pitchFamily="18" charset="0"/>
                              <a:ea typeface="Cambria Math" panose="02040503050406030204" pitchFamily="18" charset="0"/>
                            </a:rPr>
                            <m:t>𝑒</m:t>
                          </m:r>
                        </m:e>
                        <m:sup>
                          <m:r>
                            <a:rPr lang="en-US" altLang="ja-JP" sz="2000" b="0" i="1" smtClean="0">
                              <a:latin typeface="Cambria Math" panose="02040503050406030204" pitchFamily="18" charset="0"/>
                              <a:ea typeface="Cambria Math" panose="02040503050406030204" pitchFamily="18" charset="0"/>
                            </a:rPr>
                            <m:t>−</m:t>
                          </m:r>
                          <m:sSup>
                            <m:sSupPr>
                              <m:ctrlPr>
                                <a:rPr lang="en-US" altLang="ja-JP" sz="2000" b="0" i="1" smtClean="0">
                                  <a:latin typeface="Cambria Math" panose="02040503050406030204" pitchFamily="18" charset="0"/>
                                  <a:ea typeface="Cambria Math" panose="02040503050406030204" pitchFamily="18" charset="0"/>
                                </a:rPr>
                              </m:ctrlPr>
                            </m:sSupPr>
                            <m:e>
                              <m:d>
                                <m:dPr>
                                  <m:ctrlPr>
                                    <a:rPr lang="en-US" altLang="ja-JP" sz="2000" i="1">
                                      <a:latin typeface="Cambria Math" panose="02040503050406030204" pitchFamily="18" charset="0"/>
                                      <a:ea typeface="Cambria Math" panose="02040503050406030204" pitchFamily="18" charset="0"/>
                                    </a:rPr>
                                  </m:ctrlPr>
                                </m:dPr>
                                <m:e>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2</m:t>
                                      </m:r>
                                      <m:r>
                                        <a:rPr lang="en-US" altLang="ja-JP" sz="2000" i="1">
                                          <a:latin typeface="Cambria Math" panose="02040503050406030204" pitchFamily="18" charset="0"/>
                                          <a:ea typeface="Cambria Math" panose="02040503050406030204" pitchFamily="18" charset="0"/>
                                        </a:rPr>
                                        <m:t>𝑡</m:t>
                                      </m:r>
                                    </m:num>
                                    <m:den>
                                      <m:r>
                                        <a:rPr lang="en-US" altLang="ja-JP" sz="2000" i="1">
                                          <a:latin typeface="Cambria Math" panose="02040503050406030204" pitchFamily="18" charset="0"/>
                                          <a:ea typeface="Cambria Math" panose="02040503050406030204" pitchFamily="18" charset="0"/>
                                        </a:rPr>
                                        <m:t>𝑇</m:t>
                                      </m:r>
                                    </m:den>
                                  </m:f>
                                </m:e>
                              </m:d>
                            </m:e>
                            <m:sup>
                              <m:r>
                                <a:rPr lang="en-US" altLang="ja-JP" sz="2000" b="0" i="1" smtClean="0">
                                  <a:latin typeface="Cambria Math" panose="02040503050406030204" pitchFamily="18" charset="0"/>
                                  <a:ea typeface="Cambria Math" panose="02040503050406030204" pitchFamily="18" charset="0"/>
                                </a:rPr>
                                <m:t>2</m:t>
                              </m:r>
                            </m:sup>
                          </m:sSup>
                        </m:sup>
                      </m:sSup>
                      <m:d>
                        <m:dPr>
                          <m:ctrlPr>
                            <a:rPr lang="en-US" altLang="ja-JP" sz="2000" b="0" i="1" smtClean="0">
                              <a:latin typeface="Cambria Math" panose="02040503050406030204" pitchFamily="18" charset="0"/>
                              <a:ea typeface="Cambria Math" panose="02040503050406030204" pitchFamily="18" charset="0"/>
                            </a:rPr>
                          </m:ctrlPr>
                        </m:dPr>
                        <m:e>
                          <m:f>
                            <m:fPr>
                              <m:ctrlPr>
                                <a:rPr lang="en-US" altLang="ja-JP" sz="2000" b="0" i="1" smtClean="0">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𝜀</m:t>
                              </m:r>
                            </m:num>
                            <m:den>
                              <m:rad>
                                <m:radPr>
                                  <m:degHide m:val="on"/>
                                  <m:ctrlPr>
                                    <a:rPr lang="en-US" altLang="ja-JP" sz="2000" b="0" i="1" smtClean="0">
                                      <a:latin typeface="Cambria Math" panose="02040503050406030204" pitchFamily="18" charset="0"/>
                                      <a:ea typeface="Cambria Math" panose="02040503050406030204" pitchFamily="18" charset="0"/>
                                    </a:rPr>
                                  </m:ctrlPr>
                                </m:radPr>
                                <m:deg/>
                                <m:e>
                                  <m:r>
                                    <a:rPr lang="en-US" altLang="ja-JP" sz="2000" b="0" i="1" smtClean="0">
                                      <a:latin typeface="Cambria Math" panose="02040503050406030204" pitchFamily="18" charset="0"/>
                                      <a:ea typeface="Cambria Math" panose="02040503050406030204" pitchFamily="18" charset="0"/>
                                    </a:rPr>
                                    <m:t>1+</m:t>
                                  </m:r>
                                  <m:sSup>
                                    <m:sSupPr>
                                      <m:ctrlPr>
                                        <a:rPr lang="en-US" altLang="ja-JP" sz="2000" b="0" i="1" smtClean="0">
                                          <a:latin typeface="Cambria Math" panose="02040503050406030204" pitchFamily="18" charset="0"/>
                                          <a:ea typeface="Cambria Math" panose="02040503050406030204" pitchFamily="18" charset="0"/>
                                        </a:rPr>
                                      </m:ctrlPr>
                                    </m:sSupPr>
                                    <m:e>
                                      <m:r>
                                        <a:rPr lang="en-US" altLang="ja-JP" sz="2000" b="0" i="1" smtClean="0">
                                          <a:latin typeface="Cambria Math" panose="02040503050406030204" pitchFamily="18" charset="0"/>
                                          <a:ea typeface="Cambria Math" panose="02040503050406030204" pitchFamily="18" charset="0"/>
                                        </a:rPr>
                                        <m:t>𝜀</m:t>
                                      </m:r>
                                    </m:e>
                                    <m:sup>
                                      <m:r>
                                        <a:rPr lang="en-US" altLang="ja-JP" sz="2000" b="0" i="1" smtClean="0">
                                          <a:latin typeface="Cambria Math" panose="02040503050406030204" pitchFamily="18" charset="0"/>
                                          <a:ea typeface="Cambria Math" panose="02040503050406030204" pitchFamily="18" charset="0"/>
                                        </a:rPr>
                                        <m:t>2</m:t>
                                      </m:r>
                                    </m:sup>
                                  </m:sSup>
                                </m:e>
                              </m:rad>
                            </m:den>
                          </m:f>
                          <m:sSub>
                            <m:sSubPr>
                              <m:ctrlPr>
                                <a:rPr lang="en-US" altLang="ja-JP" sz="2000" b="0" i="1" smtClean="0">
                                  <a:latin typeface="Cambria Math" panose="02040503050406030204" pitchFamily="18" charset="0"/>
                                  <a:ea typeface="Cambria Math" panose="02040503050406030204" pitchFamily="18" charset="0"/>
                                </a:rPr>
                              </m:ctrlPr>
                            </m:sSubPr>
                            <m:e>
                              <m:r>
                                <a:rPr lang="en-US" altLang="ja-JP" sz="2000" b="1" i="1" smtClean="0">
                                  <a:latin typeface="Cambria Math" panose="02040503050406030204" pitchFamily="18" charset="0"/>
                                  <a:ea typeface="Cambria Math" panose="02040503050406030204" pitchFamily="18" charset="0"/>
                                </a:rPr>
                                <m:t>𝒆</m:t>
                              </m:r>
                            </m:e>
                            <m:sub>
                              <m:r>
                                <a:rPr lang="en-US" altLang="ja-JP" sz="2000" b="0" i="1" smtClean="0">
                                  <a:latin typeface="Cambria Math" panose="02040503050406030204" pitchFamily="18" charset="0"/>
                                  <a:ea typeface="Cambria Math" panose="02040503050406030204" pitchFamily="18" charset="0"/>
                                </a:rPr>
                                <m:t>𝑧</m:t>
                              </m:r>
                            </m:sub>
                          </m:sSub>
                          <m:func>
                            <m:funcPr>
                              <m:ctrlPr>
                                <a:rPr lang="en-US" altLang="ja-JP" sz="2000" b="0" i="1" smtClean="0">
                                  <a:latin typeface="Cambria Math" panose="02040503050406030204" pitchFamily="18" charset="0"/>
                                  <a:ea typeface="Cambria Math" panose="02040503050406030204" pitchFamily="18" charset="0"/>
                                </a:rPr>
                              </m:ctrlPr>
                            </m:funcPr>
                            <m:fName>
                              <m:r>
                                <m:rPr>
                                  <m:sty m:val="p"/>
                                </m:rPr>
                                <a:rPr lang="en-US" altLang="ja-JP" sz="2000" b="0" i="0" smtClean="0">
                                  <a:latin typeface="Cambria Math" panose="02040503050406030204" pitchFamily="18" charset="0"/>
                                  <a:ea typeface="Cambria Math" panose="02040503050406030204" pitchFamily="18" charset="0"/>
                                </a:rPr>
                                <m:t>cos</m:t>
                              </m:r>
                            </m:fName>
                            <m:e>
                              <m:r>
                                <a:rPr lang="en-US" altLang="ja-JP" sz="2000" b="0" i="1" smtClean="0">
                                  <a:latin typeface="Cambria Math" panose="02040503050406030204" pitchFamily="18" charset="0"/>
                                  <a:ea typeface="Cambria Math" panose="02040503050406030204" pitchFamily="18" charset="0"/>
                                </a:rPr>
                                <m:t>𝜔</m:t>
                              </m:r>
                              <m:r>
                                <a:rPr lang="en-US" altLang="ja-JP" sz="2000" b="0" i="1" smtClean="0">
                                  <a:latin typeface="Cambria Math" panose="02040503050406030204" pitchFamily="18" charset="0"/>
                                  <a:ea typeface="Cambria Math" panose="02040503050406030204" pitchFamily="18" charset="0"/>
                                </a:rPr>
                                <m:t>𝑡</m:t>
                              </m:r>
                            </m:e>
                          </m:func>
                          <m:r>
                            <a:rPr lang="en-US" altLang="ja-JP" sz="2000" b="0" i="1" smtClean="0">
                              <a:latin typeface="Cambria Math" panose="02040503050406030204" pitchFamily="18" charset="0"/>
                              <a:ea typeface="Cambria Math" panose="02040503050406030204" pitchFamily="18" charset="0"/>
                            </a:rPr>
                            <m:t>+</m:t>
                          </m:r>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1</m:t>
                              </m:r>
                            </m:num>
                            <m:den>
                              <m:rad>
                                <m:radPr>
                                  <m:degHide m:val="on"/>
                                  <m:ctrlPr>
                                    <a:rPr lang="en-US" altLang="ja-JP" sz="2000" i="1">
                                      <a:latin typeface="Cambria Math" panose="02040503050406030204" pitchFamily="18" charset="0"/>
                                      <a:ea typeface="Cambria Math" panose="02040503050406030204" pitchFamily="18" charset="0"/>
                                    </a:rPr>
                                  </m:ctrlPr>
                                </m:radPr>
                                <m:deg/>
                                <m:e>
                                  <m:r>
                                    <a:rPr lang="en-US" altLang="ja-JP" sz="2000" i="1">
                                      <a:latin typeface="Cambria Math" panose="02040503050406030204" pitchFamily="18" charset="0"/>
                                      <a:ea typeface="Cambria Math" panose="02040503050406030204" pitchFamily="18" charset="0"/>
                                    </a:rPr>
                                    <m:t>1+</m:t>
                                  </m:r>
                                  <m:sSup>
                                    <m:sSupPr>
                                      <m:ctrlPr>
                                        <a:rPr lang="en-US" altLang="ja-JP" sz="2000" i="1">
                                          <a:latin typeface="Cambria Math" panose="02040503050406030204" pitchFamily="18" charset="0"/>
                                          <a:ea typeface="Cambria Math" panose="02040503050406030204" pitchFamily="18" charset="0"/>
                                        </a:rPr>
                                      </m:ctrlPr>
                                    </m:sSupPr>
                                    <m:e>
                                      <m:r>
                                        <a:rPr lang="en-US" altLang="ja-JP" sz="2000" i="1">
                                          <a:latin typeface="Cambria Math" panose="02040503050406030204" pitchFamily="18" charset="0"/>
                                          <a:ea typeface="Cambria Math" panose="02040503050406030204" pitchFamily="18" charset="0"/>
                                        </a:rPr>
                                        <m:t>𝜀</m:t>
                                      </m:r>
                                    </m:e>
                                    <m:sup>
                                      <m:r>
                                        <a:rPr lang="en-US" altLang="ja-JP" sz="2000" i="1">
                                          <a:latin typeface="Cambria Math" panose="02040503050406030204" pitchFamily="18" charset="0"/>
                                          <a:ea typeface="Cambria Math" panose="02040503050406030204" pitchFamily="18" charset="0"/>
                                        </a:rPr>
                                        <m:t>2</m:t>
                                      </m:r>
                                    </m:sup>
                                  </m:sSup>
                                </m:e>
                              </m:rad>
                            </m:den>
                          </m:f>
                          <m:sSub>
                            <m:sSubPr>
                              <m:ctrlPr>
                                <a:rPr lang="en-US" altLang="ja-JP" sz="2000" i="1">
                                  <a:latin typeface="Cambria Math" panose="02040503050406030204" pitchFamily="18" charset="0"/>
                                  <a:ea typeface="Cambria Math" panose="02040503050406030204" pitchFamily="18" charset="0"/>
                                </a:rPr>
                              </m:ctrlPr>
                            </m:sSubPr>
                            <m:e>
                              <m:r>
                                <a:rPr lang="en-US" altLang="ja-JP" sz="2000" b="1" i="1">
                                  <a:latin typeface="Cambria Math" panose="02040503050406030204" pitchFamily="18" charset="0"/>
                                  <a:ea typeface="Cambria Math" panose="02040503050406030204" pitchFamily="18" charset="0"/>
                                </a:rPr>
                                <m:t>𝒆</m:t>
                              </m:r>
                            </m:e>
                            <m:sub>
                              <m:r>
                                <a:rPr lang="en-US" altLang="ja-JP" sz="2000" b="0" i="1" smtClean="0">
                                  <a:latin typeface="Cambria Math" panose="02040503050406030204" pitchFamily="18" charset="0"/>
                                  <a:ea typeface="Cambria Math" panose="02040503050406030204" pitchFamily="18" charset="0"/>
                                </a:rPr>
                                <m:t>𝑥</m:t>
                              </m:r>
                            </m:sub>
                          </m:sSub>
                          <m:func>
                            <m:funcPr>
                              <m:ctrlPr>
                                <a:rPr lang="en-US" altLang="ja-JP" sz="2000" i="1" smtClean="0">
                                  <a:latin typeface="Cambria Math" panose="02040503050406030204" pitchFamily="18" charset="0"/>
                                  <a:ea typeface="Cambria Math" panose="02040503050406030204" pitchFamily="18" charset="0"/>
                                </a:rPr>
                              </m:ctrlPr>
                            </m:funcPr>
                            <m:fName>
                              <m:r>
                                <m:rPr>
                                  <m:sty m:val="p"/>
                                </m:rPr>
                                <a:rPr lang="en-US" altLang="ja-JP" sz="2000" i="0" smtClean="0">
                                  <a:latin typeface="Cambria Math" panose="02040503050406030204" pitchFamily="18" charset="0"/>
                                  <a:ea typeface="Cambria Math" panose="02040503050406030204" pitchFamily="18" charset="0"/>
                                </a:rPr>
                                <m:t>sin</m:t>
                              </m:r>
                            </m:fName>
                            <m:e>
                              <m:r>
                                <a:rPr lang="en-US" altLang="ja-JP" sz="2000" i="1">
                                  <a:latin typeface="Cambria Math" panose="02040503050406030204" pitchFamily="18" charset="0"/>
                                  <a:ea typeface="Cambria Math" panose="02040503050406030204" pitchFamily="18" charset="0"/>
                                </a:rPr>
                                <m:t>𝜔</m:t>
                              </m:r>
                              <m:r>
                                <a:rPr lang="en-US" altLang="ja-JP" sz="2000" b="0" i="1" smtClean="0">
                                  <a:latin typeface="Cambria Math" panose="02040503050406030204" pitchFamily="18" charset="0"/>
                                  <a:ea typeface="Cambria Math" panose="02040503050406030204" pitchFamily="18" charset="0"/>
                                </a:rPr>
                                <m:t>𝑡</m:t>
                              </m:r>
                            </m:e>
                          </m:func>
                        </m:e>
                      </m:d>
                    </m:oMath>
                  </m:oMathPara>
                </a14:m>
                <a:endParaRPr lang="ja-JP" altLang="en-US" sz="2000"/>
              </a:p>
            </p:txBody>
          </p:sp>
        </mc:Choice>
        <mc:Fallback xmlns="">
          <p:sp>
            <p:nvSpPr>
              <p:cNvPr id="19" name="テキスト ボックス 18">
                <a:extLst>
                  <a:ext uri="{FF2B5EF4-FFF2-40B4-BE49-F238E27FC236}">
                    <a16:creationId xmlns:a16="http://schemas.microsoft.com/office/drawing/2014/main" id="{4907E66A-4081-2853-DA51-BC80667559C6}"/>
                  </a:ext>
                </a:extLst>
              </p:cNvPr>
              <p:cNvSpPr txBox="1">
                <a:spLocks noRot="1" noChangeAspect="1" noMove="1" noResize="1" noEditPoints="1" noAdjustHandles="1" noChangeArrowheads="1" noChangeShapeType="1" noTextEdit="1"/>
              </p:cNvSpPr>
              <p:nvPr/>
            </p:nvSpPr>
            <p:spPr>
              <a:xfrm>
                <a:off x="532544" y="1840060"/>
                <a:ext cx="6352454" cy="770980"/>
              </a:xfrm>
              <a:prstGeom prst="rect">
                <a:avLst/>
              </a:prstGeom>
              <a:blipFill>
                <a:blip r:embed="rId5"/>
                <a:stretch>
                  <a:fillRect b="-48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A8B3AAEA-28EA-8F65-F5C7-17ED28990CA2}"/>
                  </a:ext>
                </a:extLst>
              </p:cNvPr>
              <p:cNvSpPr txBox="1"/>
              <p:nvPr/>
            </p:nvSpPr>
            <p:spPr>
              <a:xfrm>
                <a:off x="7212087" y="1109357"/>
                <a:ext cx="4979913" cy="707886"/>
              </a:xfrm>
              <a:prstGeom prst="rect">
                <a:avLst/>
              </a:prstGeom>
              <a:noFill/>
            </p:spPr>
            <p:txBody>
              <a:bodyPr wrap="square" rtlCol="0">
                <a:spAutoFit/>
              </a:bodyPr>
              <a:lstStyle/>
              <a:p>
                <a:r>
                  <a:rPr lang="ja-JP" altLang="en-US" sz="2000">
                    <a:ea typeface="Cambria Math" panose="02040503050406030204" pitchFamily="18" charset="0"/>
                  </a:rPr>
                  <a:t>楕円偏光レーザーの弾性散乱における</a:t>
                </a:r>
                <a:r>
                  <a:rPr lang="en-US" altLang="ja-JP" sz="2000" dirty="0" err="1">
                    <a:ea typeface="Cambria Math" panose="02040503050406030204" pitchFamily="18" charset="0"/>
                  </a:rPr>
                  <a:t>causutic</a:t>
                </a:r>
                <a:r>
                  <a:rPr lang="ja-JP" altLang="en-US" sz="2000">
                    <a:ea typeface="Cambria Math" panose="02040503050406030204" pitchFamily="18" charset="0"/>
                  </a:rPr>
                  <a:t>は散乱角</a:t>
                </a:r>
                <a14:m>
                  <m:oMath xmlns:m="http://schemas.openxmlformats.org/officeDocument/2006/math">
                    <m:r>
                      <a:rPr lang="ja-JP" altLang="en-US" sz="2000" i="1" smtClean="0">
                        <a:latin typeface="Cambria Math" panose="02040503050406030204" pitchFamily="18" charset="0"/>
                      </a:rPr>
                      <m:t>𝜃</m:t>
                    </m:r>
                  </m:oMath>
                </a14:m>
                <a:r>
                  <a:rPr lang="en-US" altLang="ja-JP" sz="2000" dirty="0">
                    <a:ea typeface="Cambria Math" panose="02040503050406030204" pitchFamily="18" charset="0"/>
                  </a:rPr>
                  <a:t>,</a:t>
                </a:r>
                <a14:m>
                  <m:oMath xmlns:m="http://schemas.openxmlformats.org/officeDocument/2006/math">
                    <m:r>
                      <a:rPr lang="en-US" altLang="ja-JP" sz="2000" i="1">
                        <a:latin typeface="Cambria Math" panose="02040503050406030204" pitchFamily="18" charset="0"/>
                        <a:ea typeface="Cambria Math" panose="02040503050406030204" pitchFamily="18" charset="0"/>
                      </a:rPr>
                      <m:t>𝜙</m:t>
                    </m:r>
                  </m:oMath>
                </a14:m>
                <a:r>
                  <a:rPr lang="ja-JP" altLang="en-US" sz="2000">
                    <a:ea typeface="Cambria Math" panose="02040503050406030204" pitchFamily="18" charset="0"/>
                  </a:rPr>
                  <a:t>で決まる。</a:t>
                </a:r>
                <a:endParaRPr kumimoji="1" lang="ja-JP" altLang="en-US" sz="2000"/>
              </a:p>
            </p:txBody>
          </p:sp>
        </mc:Choice>
        <mc:Fallback xmlns="">
          <p:sp>
            <p:nvSpPr>
              <p:cNvPr id="33" name="テキスト ボックス 32">
                <a:extLst>
                  <a:ext uri="{FF2B5EF4-FFF2-40B4-BE49-F238E27FC236}">
                    <a16:creationId xmlns:a16="http://schemas.microsoft.com/office/drawing/2014/main" id="{A8B3AAEA-28EA-8F65-F5C7-17ED28990CA2}"/>
                  </a:ext>
                </a:extLst>
              </p:cNvPr>
              <p:cNvSpPr txBox="1">
                <a:spLocks noRot="1" noChangeAspect="1" noMove="1" noResize="1" noEditPoints="1" noAdjustHandles="1" noChangeArrowheads="1" noChangeShapeType="1" noTextEdit="1"/>
              </p:cNvSpPr>
              <p:nvPr/>
            </p:nvSpPr>
            <p:spPr>
              <a:xfrm>
                <a:off x="7212087" y="1109357"/>
                <a:ext cx="4979913" cy="707886"/>
              </a:xfrm>
              <a:prstGeom prst="rect">
                <a:avLst/>
              </a:prstGeom>
              <a:blipFill>
                <a:blip r:embed="rId6"/>
                <a:stretch>
                  <a:fillRect l="-1015" t="-5263" b="-15789"/>
                </a:stretch>
              </a:blipFill>
            </p:spPr>
            <p:txBody>
              <a:bodyPr/>
              <a:lstStyle/>
              <a:p>
                <a:r>
                  <a:rPr lang="ja-JP" altLang="en-US">
                    <a:noFill/>
                  </a:rPr>
                  <a:t> </a:t>
                </a:r>
              </a:p>
            </p:txBody>
          </p:sp>
        </mc:Fallback>
      </mc:AlternateContent>
      <p:sp>
        <p:nvSpPr>
          <p:cNvPr id="35" name="字幕 2">
            <a:extLst>
              <a:ext uri="{FF2B5EF4-FFF2-40B4-BE49-F238E27FC236}">
                <a16:creationId xmlns:a16="http://schemas.microsoft.com/office/drawing/2014/main" id="{AC311173-A167-5730-F914-750BBC3D8EB8}"/>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18</a:t>
            </a:r>
          </a:p>
        </p:txBody>
      </p:sp>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4752A876-7181-34B0-D24A-B32A68B68B9C}"/>
                  </a:ext>
                </a:extLst>
              </p:cNvPr>
              <p:cNvSpPr txBox="1"/>
              <p:nvPr/>
            </p:nvSpPr>
            <p:spPr>
              <a:xfrm>
                <a:off x="4787856" y="1018234"/>
                <a:ext cx="222684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l-GR" altLang="ja-JP" sz="2000" i="1" smtClean="0">
                          <a:latin typeface="Cambria Math" panose="02040503050406030204" pitchFamily="18" charset="0"/>
                          <a:ea typeface="Cambria Math" panose="02040503050406030204" pitchFamily="18" charset="0"/>
                        </a:rPr>
                        <m:t>𝜆</m:t>
                      </m:r>
                      <m:r>
                        <a:rPr lang="en-US" altLang="ja-JP" sz="2000" b="0" i="1" smtClean="0">
                          <a:latin typeface="Cambria Math" panose="02040503050406030204" pitchFamily="18" charset="0"/>
                          <a:ea typeface="Cambria Math" panose="02040503050406030204" pitchFamily="18" charset="0"/>
                        </a:rPr>
                        <m:t>=1050</m:t>
                      </m:r>
                      <m:r>
                        <m:rPr>
                          <m:nor/>
                        </m:rPr>
                        <a:rPr lang="en-US" altLang="ja-JP" sz="2000" b="0" i="0" smtClean="0">
                          <a:latin typeface="Cambria Math" panose="02040503050406030204" pitchFamily="18" charset="0"/>
                          <a:ea typeface="Cambria Math" panose="02040503050406030204" pitchFamily="18" charset="0"/>
                        </a:rPr>
                        <m:t>nm</m:t>
                      </m:r>
                    </m:oMath>
                  </m:oMathPara>
                </a14:m>
                <a:endParaRPr lang="ja-JP" altLang="en-US" sz="2000"/>
              </a:p>
            </p:txBody>
          </p:sp>
        </mc:Choice>
        <mc:Fallback xmlns="">
          <p:sp>
            <p:nvSpPr>
              <p:cNvPr id="3" name="テキスト ボックス 2">
                <a:extLst>
                  <a:ext uri="{FF2B5EF4-FFF2-40B4-BE49-F238E27FC236}">
                    <a16:creationId xmlns:a16="http://schemas.microsoft.com/office/drawing/2014/main" id="{4752A876-7181-34B0-D24A-B32A68B68B9C}"/>
                  </a:ext>
                </a:extLst>
              </p:cNvPr>
              <p:cNvSpPr txBox="1">
                <a:spLocks noRot="1" noChangeAspect="1" noMove="1" noResize="1" noEditPoints="1" noAdjustHandles="1" noChangeArrowheads="1" noChangeShapeType="1" noTextEdit="1"/>
              </p:cNvSpPr>
              <p:nvPr/>
            </p:nvSpPr>
            <p:spPr>
              <a:xfrm>
                <a:off x="4787856" y="1018234"/>
                <a:ext cx="2226849" cy="400110"/>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C1B25610-911D-0B38-8F50-AC4BC00E3259}"/>
                  </a:ext>
                </a:extLst>
              </p:cNvPr>
              <p:cNvSpPr txBox="1"/>
              <p:nvPr/>
            </p:nvSpPr>
            <p:spPr>
              <a:xfrm>
                <a:off x="4868540" y="1421646"/>
                <a:ext cx="1227463"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Cambria Math" panose="02040503050406030204" pitchFamily="18" charset="0"/>
                        </a:rPr>
                        <m:t>𝑁</m:t>
                      </m:r>
                      <m:r>
                        <a:rPr lang="en-US" altLang="ja-JP" sz="2000" b="0" i="1" smtClean="0">
                          <a:latin typeface="Cambria Math" panose="02040503050406030204" pitchFamily="18" charset="0"/>
                          <a:ea typeface="Cambria Math" panose="02040503050406030204" pitchFamily="18" charset="0"/>
                        </a:rPr>
                        <m:t>=2</m:t>
                      </m:r>
                    </m:oMath>
                  </m:oMathPara>
                </a14:m>
                <a:endParaRPr lang="ja-JP" altLang="en-US" sz="2000"/>
              </a:p>
            </p:txBody>
          </p:sp>
        </mc:Choice>
        <mc:Fallback xmlns="">
          <p:sp>
            <p:nvSpPr>
              <p:cNvPr id="4" name="テキスト ボックス 3">
                <a:extLst>
                  <a:ext uri="{FF2B5EF4-FFF2-40B4-BE49-F238E27FC236}">
                    <a16:creationId xmlns:a16="http://schemas.microsoft.com/office/drawing/2014/main" id="{C1B25610-911D-0B38-8F50-AC4BC00E3259}"/>
                  </a:ext>
                </a:extLst>
              </p:cNvPr>
              <p:cNvSpPr txBox="1">
                <a:spLocks noRot="1" noChangeAspect="1" noMove="1" noResize="1" noEditPoints="1" noAdjustHandles="1" noChangeArrowheads="1" noChangeShapeType="1" noTextEdit="1"/>
              </p:cNvSpPr>
              <p:nvPr/>
            </p:nvSpPr>
            <p:spPr>
              <a:xfrm>
                <a:off x="4868540" y="1421646"/>
                <a:ext cx="1227463" cy="400110"/>
              </a:xfrm>
              <a:prstGeom prst="rect">
                <a:avLst/>
              </a:prstGeom>
              <a:blipFill>
                <a:blip r:embed="rId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6E34605A-359C-71B7-DE3C-6ED9246395DF}"/>
                  </a:ext>
                </a:extLst>
              </p:cNvPr>
              <p:cNvSpPr txBox="1"/>
              <p:nvPr/>
            </p:nvSpPr>
            <p:spPr>
              <a:xfrm>
                <a:off x="3514329" y="1071814"/>
                <a:ext cx="152240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𝐹</m:t>
                          </m:r>
                        </m:e>
                        <m:sub>
                          <m:r>
                            <a:rPr lang="en-US" altLang="ja-JP" sz="2000" i="1">
                              <a:latin typeface="Cambria Math" panose="02040503050406030204" pitchFamily="18" charset="0"/>
                            </a:rPr>
                            <m:t>0</m:t>
                          </m:r>
                        </m:sub>
                      </m:sSub>
                      <m:r>
                        <a:rPr lang="en-US" altLang="ja-JP" sz="2000">
                          <a:latin typeface="Cambria Math" panose="02040503050406030204" pitchFamily="18" charset="0"/>
                          <a:ea typeface="Cambria Math" panose="02040503050406030204" pitchFamily="18" charset="0"/>
                        </a:rPr>
                        <m:t>=</m:t>
                      </m:r>
                      <m:r>
                        <a:rPr lang="en-US" altLang="ja-JP" sz="2000" b="0" i="0" smtClean="0">
                          <a:latin typeface="Cambria Math" panose="02040503050406030204" pitchFamily="18" charset="0"/>
                          <a:ea typeface="Cambria Math" panose="02040503050406030204" pitchFamily="18" charset="0"/>
                        </a:rPr>
                        <m:t>0.1 </m:t>
                      </m:r>
                      <m:r>
                        <m:rPr>
                          <m:sty m:val="p"/>
                        </m:rPr>
                        <a:rPr lang="en-US" altLang="ja-JP" sz="2000" b="0" i="0" smtClean="0">
                          <a:latin typeface="Cambria Math" panose="02040503050406030204" pitchFamily="18" charset="0"/>
                          <a:ea typeface="Cambria Math" panose="02040503050406030204" pitchFamily="18" charset="0"/>
                        </a:rPr>
                        <m:t>a</m:t>
                      </m:r>
                      <m:r>
                        <a:rPr lang="en-US" altLang="ja-JP" sz="2000" b="0" i="0" smtClean="0">
                          <a:latin typeface="Cambria Math" panose="02040503050406030204" pitchFamily="18" charset="0"/>
                          <a:ea typeface="Cambria Math" panose="02040503050406030204" pitchFamily="18" charset="0"/>
                        </a:rPr>
                        <m:t>.</m:t>
                      </m:r>
                      <m:r>
                        <m:rPr>
                          <m:sty m:val="p"/>
                        </m:rPr>
                        <a:rPr lang="en-US" altLang="ja-JP" sz="2000" b="0" i="0" smtClean="0">
                          <a:latin typeface="Cambria Math" panose="02040503050406030204" pitchFamily="18" charset="0"/>
                          <a:ea typeface="Cambria Math" panose="02040503050406030204" pitchFamily="18" charset="0"/>
                        </a:rPr>
                        <m:t>u</m:t>
                      </m:r>
                      <m:r>
                        <a:rPr lang="en-US" altLang="ja-JP" sz="2000" b="0" i="0" smtClean="0">
                          <a:latin typeface="Cambria Math" panose="02040503050406030204" pitchFamily="18" charset="0"/>
                          <a:ea typeface="Cambria Math" panose="02040503050406030204" pitchFamily="18" charset="0"/>
                        </a:rPr>
                        <m:t>. </m:t>
                      </m:r>
                    </m:oMath>
                  </m:oMathPara>
                </a14:m>
                <a:endParaRPr lang="ja-JP" altLang="en-US" sz="2000"/>
              </a:p>
            </p:txBody>
          </p:sp>
        </mc:Choice>
        <mc:Fallback xmlns="">
          <p:sp>
            <p:nvSpPr>
              <p:cNvPr id="5" name="テキスト ボックス 4">
                <a:extLst>
                  <a:ext uri="{FF2B5EF4-FFF2-40B4-BE49-F238E27FC236}">
                    <a16:creationId xmlns:a16="http://schemas.microsoft.com/office/drawing/2014/main" id="{6E34605A-359C-71B7-DE3C-6ED9246395DF}"/>
                  </a:ext>
                </a:extLst>
              </p:cNvPr>
              <p:cNvSpPr txBox="1">
                <a:spLocks noRot="1" noChangeAspect="1" noMove="1" noResize="1" noEditPoints="1" noAdjustHandles="1" noChangeArrowheads="1" noChangeShapeType="1" noTextEdit="1"/>
              </p:cNvSpPr>
              <p:nvPr/>
            </p:nvSpPr>
            <p:spPr>
              <a:xfrm>
                <a:off x="3514329" y="1071814"/>
                <a:ext cx="1522404" cy="307777"/>
              </a:xfrm>
              <a:prstGeom prst="rect">
                <a:avLst/>
              </a:prstGeom>
              <a:blipFill>
                <a:blip r:embed="rId9"/>
                <a:stretch>
                  <a:fillRect l="-2479" t="-8000" r="-5785" b="-40000"/>
                </a:stretch>
              </a:blipFill>
            </p:spPr>
            <p:txBody>
              <a:bodyPr/>
              <a:lstStyle/>
              <a:p>
                <a:r>
                  <a:rPr lang="ja-JP" altLang="en-US">
                    <a:noFill/>
                  </a:rPr>
                  <a:t> </a:t>
                </a:r>
              </a:p>
            </p:txBody>
          </p:sp>
        </mc:Fallback>
      </mc:AlternateContent>
      <p:pic>
        <p:nvPicPr>
          <p:cNvPr id="9" name="図 8">
            <a:extLst>
              <a:ext uri="{FF2B5EF4-FFF2-40B4-BE49-F238E27FC236}">
                <a16:creationId xmlns:a16="http://schemas.microsoft.com/office/drawing/2014/main" id="{AC6C9B0C-9FE9-206C-2A34-3A397B143025}"/>
              </a:ext>
            </a:extLst>
          </p:cNvPr>
          <p:cNvPicPr>
            <a:picLocks noChangeAspect="1"/>
          </p:cNvPicPr>
          <p:nvPr/>
        </p:nvPicPr>
        <p:blipFill>
          <a:blip r:embed="rId10"/>
          <a:stretch>
            <a:fillRect/>
          </a:stretch>
        </p:blipFill>
        <p:spPr>
          <a:xfrm>
            <a:off x="0" y="3191435"/>
            <a:ext cx="4410634" cy="3307976"/>
          </a:xfrm>
          <a:prstGeom prst="rect">
            <a:avLst/>
          </a:prstGeom>
        </p:spPr>
      </p:pic>
      <p:pic>
        <p:nvPicPr>
          <p:cNvPr id="11" name="図 10">
            <a:extLst>
              <a:ext uri="{FF2B5EF4-FFF2-40B4-BE49-F238E27FC236}">
                <a16:creationId xmlns:a16="http://schemas.microsoft.com/office/drawing/2014/main" id="{23F5DA98-26C4-4929-9746-A395D09463C4}"/>
              </a:ext>
            </a:extLst>
          </p:cNvPr>
          <p:cNvPicPr>
            <a:picLocks noChangeAspect="1"/>
          </p:cNvPicPr>
          <p:nvPr/>
        </p:nvPicPr>
        <p:blipFill>
          <a:blip r:embed="rId11"/>
          <a:stretch>
            <a:fillRect/>
          </a:stretch>
        </p:blipFill>
        <p:spPr>
          <a:xfrm>
            <a:off x="3484281" y="3173506"/>
            <a:ext cx="4422588" cy="3316941"/>
          </a:xfrm>
          <a:prstGeom prst="rect">
            <a:avLst/>
          </a:prstGeom>
        </p:spPr>
      </p:pic>
      <p:pic>
        <p:nvPicPr>
          <p:cNvPr id="13" name="図 12">
            <a:extLst>
              <a:ext uri="{FF2B5EF4-FFF2-40B4-BE49-F238E27FC236}">
                <a16:creationId xmlns:a16="http://schemas.microsoft.com/office/drawing/2014/main" id="{A4FB698B-F717-84EC-3F2C-72A809D28F9B}"/>
              </a:ext>
            </a:extLst>
          </p:cNvPr>
          <p:cNvPicPr>
            <a:picLocks noChangeAspect="1"/>
          </p:cNvPicPr>
          <p:nvPr/>
        </p:nvPicPr>
        <p:blipFill>
          <a:blip r:embed="rId12"/>
          <a:stretch>
            <a:fillRect/>
          </a:stretch>
        </p:blipFill>
        <p:spPr>
          <a:xfrm>
            <a:off x="6938678" y="3191435"/>
            <a:ext cx="4422590" cy="3316942"/>
          </a:xfrm>
          <a:prstGeom prst="rect">
            <a:avLst/>
          </a:prstGeom>
        </p:spPr>
      </p:pic>
      <p:sp>
        <p:nvSpPr>
          <p:cNvPr id="14" name="テキスト ボックス 13">
            <a:extLst>
              <a:ext uri="{FF2B5EF4-FFF2-40B4-BE49-F238E27FC236}">
                <a16:creationId xmlns:a16="http://schemas.microsoft.com/office/drawing/2014/main" id="{451055FA-F18F-5063-A24C-4C8A7525C6A5}"/>
              </a:ext>
            </a:extLst>
          </p:cNvPr>
          <p:cNvSpPr txBox="1"/>
          <p:nvPr/>
        </p:nvSpPr>
        <p:spPr>
          <a:xfrm>
            <a:off x="7248167" y="2172744"/>
            <a:ext cx="4692821" cy="400110"/>
          </a:xfrm>
          <a:prstGeom prst="rect">
            <a:avLst/>
          </a:prstGeom>
          <a:noFill/>
        </p:spPr>
        <p:txBody>
          <a:bodyPr wrap="square" rtlCol="0">
            <a:spAutoFit/>
          </a:bodyPr>
          <a:lstStyle/>
          <a:p>
            <a:r>
              <a:rPr lang="ja-JP" altLang="en-US" sz="2000">
                <a:ea typeface="Cambria Math" panose="02040503050406030204" pitchFamily="18" charset="0"/>
              </a:rPr>
              <a:t>楕円率毎の</a:t>
            </a:r>
            <a:r>
              <a:rPr lang="en-US" altLang="ja-JP" sz="2000" dirty="0">
                <a:ea typeface="Cambria Math" panose="02040503050406030204" pitchFamily="18" charset="0"/>
              </a:rPr>
              <a:t>Caustic</a:t>
            </a:r>
            <a:r>
              <a:rPr lang="ja-JP" altLang="en-US" sz="2000">
                <a:ea typeface="Cambria Math" panose="02040503050406030204" pitchFamily="18" charset="0"/>
              </a:rPr>
              <a:t>をプロットした。</a:t>
            </a:r>
            <a:endParaRPr kumimoji="1" lang="ja-JP" altLang="en-US" sz="2000"/>
          </a:p>
        </p:txBody>
      </p:sp>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1DAAADE3-082B-783C-DF91-75F970A76C56}"/>
                  </a:ext>
                </a:extLst>
              </p:cNvPr>
              <p:cNvSpPr txBox="1"/>
              <p:nvPr/>
            </p:nvSpPr>
            <p:spPr>
              <a:xfrm>
                <a:off x="517801" y="3193593"/>
                <a:ext cx="14752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𝜀</m:t>
                      </m:r>
                      <m:r>
                        <a:rPr lang="en-US" altLang="ja-JP" sz="2000" b="0" i="1" smtClean="0">
                          <a:latin typeface="Cambria Math" panose="02040503050406030204" pitchFamily="18" charset="0"/>
                          <a:ea typeface="Cambria Math" panose="02040503050406030204" pitchFamily="18" charset="0"/>
                        </a:rPr>
                        <m:t>=0.1</m:t>
                      </m:r>
                    </m:oMath>
                  </m:oMathPara>
                </a14:m>
                <a:endParaRPr lang="ja-JP" altLang="en-US" sz="2000"/>
              </a:p>
            </p:txBody>
          </p:sp>
        </mc:Choice>
        <mc:Fallback xmlns="">
          <p:sp>
            <p:nvSpPr>
              <p:cNvPr id="16" name="テキスト ボックス 15">
                <a:extLst>
                  <a:ext uri="{FF2B5EF4-FFF2-40B4-BE49-F238E27FC236}">
                    <a16:creationId xmlns:a16="http://schemas.microsoft.com/office/drawing/2014/main" id="{1DAAADE3-082B-783C-DF91-75F970A76C56}"/>
                  </a:ext>
                </a:extLst>
              </p:cNvPr>
              <p:cNvSpPr txBox="1">
                <a:spLocks noRot="1" noChangeAspect="1" noMove="1" noResize="1" noEditPoints="1" noAdjustHandles="1" noChangeArrowheads="1" noChangeShapeType="1" noTextEdit="1"/>
              </p:cNvSpPr>
              <p:nvPr/>
            </p:nvSpPr>
            <p:spPr>
              <a:xfrm>
                <a:off x="517801" y="3193593"/>
                <a:ext cx="1475232" cy="400110"/>
              </a:xfrm>
              <a:prstGeom prst="rect">
                <a:avLst/>
              </a:prstGeom>
              <a:blipFill>
                <a:blip r:embed="rId1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782642DE-8536-C4F3-1241-14524F118D11}"/>
                  </a:ext>
                </a:extLst>
              </p:cNvPr>
              <p:cNvSpPr txBox="1"/>
              <p:nvPr/>
            </p:nvSpPr>
            <p:spPr>
              <a:xfrm>
                <a:off x="4005072" y="3184628"/>
                <a:ext cx="14752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𝜀</m:t>
                      </m:r>
                      <m:r>
                        <a:rPr lang="en-US" altLang="ja-JP" sz="2000" b="0" i="1" smtClean="0">
                          <a:latin typeface="Cambria Math" panose="02040503050406030204" pitchFamily="18" charset="0"/>
                          <a:ea typeface="Cambria Math" panose="02040503050406030204" pitchFamily="18" charset="0"/>
                        </a:rPr>
                        <m:t>=0.</m:t>
                      </m:r>
                      <m:r>
                        <a:rPr lang="en-US" altLang="ja-JP" sz="2000" b="0" i="0" smtClean="0">
                          <a:latin typeface="Cambria Math" panose="02040503050406030204" pitchFamily="18" charset="0"/>
                          <a:ea typeface="Cambria Math" panose="02040503050406030204" pitchFamily="18" charset="0"/>
                        </a:rPr>
                        <m:t>3</m:t>
                      </m:r>
                    </m:oMath>
                  </m:oMathPara>
                </a14:m>
                <a:endParaRPr lang="ja-JP" altLang="en-US" sz="2000"/>
              </a:p>
            </p:txBody>
          </p:sp>
        </mc:Choice>
        <mc:Fallback xmlns="">
          <p:sp>
            <p:nvSpPr>
              <p:cNvPr id="23" name="テキスト ボックス 22">
                <a:extLst>
                  <a:ext uri="{FF2B5EF4-FFF2-40B4-BE49-F238E27FC236}">
                    <a16:creationId xmlns:a16="http://schemas.microsoft.com/office/drawing/2014/main" id="{782642DE-8536-C4F3-1241-14524F118D11}"/>
                  </a:ext>
                </a:extLst>
              </p:cNvPr>
              <p:cNvSpPr txBox="1">
                <a:spLocks noRot="1" noChangeAspect="1" noMove="1" noResize="1" noEditPoints="1" noAdjustHandles="1" noChangeArrowheads="1" noChangeShapeType="1" noTextEdit="1"/>
              </p:cNvSpPr>
              <p:nvPr/>
            </p:nvSpPr>
            <p:spPr>
              <a:xfrm>
                <a:off x="4005072" y="3184628"/>
                <a:ext cx="1475232" cy="400110"/>
              </a:xfrm>
              <a:prstGeom prst="rect">
                <a:avLst/>
              </a:prstGeom>
              <a:blipFill>
                <a:blip r:embed="rId1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B0B27012-DFA4-EB65-1C33-1E4E2683C8B0}"/>
                  </a:ext>
                </a:extLst>
              </p:cNvPr>
              <p:cNvSpPr txBox="1"/>
              <p:nvPr/>
            </p:nvSpPr>
            <p:spPr>
              <a:xfrm>
                <a:off x="7519236" y="3184628"/>
                <a:ext cx="14752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𝜀</m:t>
                      </m:r>
                      <m:r>
                        <a:rPr lang="en-US" altLang="ja-JP" sz="2000" b="0" i="1" smtClean="0">
                          <a:latin typeface="Cambria Math" panose="02040503050406030204" pitchFamily="18" charset="0"/>
                          <a:ea typeface="Cambria Math" panose="02040503050406030204" pitchFamily="18" charset="0"/>
                        </a:rPr>
                        <m:t>=0.5</m:t>
                      </m:r>
                    </m:oMath>
                  </m:oMathPara>
                </a14:m>
                <a:endParaRPr lang="ja-JP" altLang="en-US" sz="2000"/>
              </a:p>
            </p:txBody>
          </p:sp>
        </mc:Choice>
        <mc:Fallback xmlns="">
          <p:sp>
            <p:nvSpPr>
              <p:cNvPr id="34" name="テキスト ボックス 33">
                <a:extLst>
                  <a:ext uri="{FF2B5EF4-FFF2-40B4-BE49-F238E27FC236}">
                    <a16:creationId xmlns:a16="http://schemas.microsoft.com/office/drawing/2014/main" id="{B0B27012-DFA4-EB65-1C33-1E4E2683C8B0}"/>
                  </a:ext>
                </a:extLst>
              </p:cNvPr>
              <p:cNvSpPr txBox="1">
                <a:spLocks noRot="1" noChangeAspect="1" noMove="1" noResize="1" noEditPoints="1" noAdjustHandles="1" noChangeArrowheads="1" noChangeShapeType="1" noTextEdit="1"/>
              </p:cNvSpPr>
              <p:nvPr/>
            </p:nvSpPr>
            <p:spPr>
              <a:xfrm>
                <a:off x="7519236" y="3184628"/>
                <a:ext cx="1475232" cy="400110"/>
              </a:xfrm>
              <a:prstGeom prst="rect">
                <a:avLst/>
              </a:prstGeom>
              <a:blipFill>
                <a:blip r:embed="rId1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AD1026C7-734F-18FB-CAD8-5768042BBC48}"/>
                  </a:ext>
                </a:extLst>
              </p:cNvPr>
              <p:cNvSpPr txBox="1"/>
              <p:nvPr/>
            </p:nvSpPr>
            <p:spPr>
              <a:xfrm>
                <a:off x="770966" y="2746791"/>
                <a:ext cx="3550024" cy="369332"/>
              </a:xfrm>
              <a:prstGeom prst="rect">
                <a:avLst/>
              </a:prstGeom>
              <a:noFill/>
            </p:spPr>
            <p:txBody>
              <a:bodyPr wrap="square">
                <a:spAutoFit/>
              </a:bodyPr>
              <a:lstStyle/>
              <a:p>
                <a14:m>
                  <m:oMath xmlns:m="http://schemas.openxmlformats.org/officeDocument/2006/math">
                    <m:r>
                      <a:rPr lang="en-US" altLang="ja-JP" i="1" smtClean="0">
                        <a:latin typeface="Cambria Math" panose="02040503050406030204" pitchFamily="18" charset="0"/>
                        <a:ea typeface="Cambria Math" panose="02040503050406030204" pitchFamily="18" charset="0"/>
                      </a:rPr>
                      <m:t>9</m:t>
                    </m:r>
                    <m:r>
                      <a:rPr lang="en-US" altLang="ja-JP" i="1">
                        <a:latin typeface="Cambria Math" panose="02040503050406030204" pitchFamily="18" charset="0"/>
                      </a:rPr>
                      <m:t>0</m:t>
                    </m:r>
                    <m:r>
                      <a:rPr lang="en-US" altLang="ja-JP" i="1">
                        <a:latin typeface="Cambria Math" panose="02040503050406030204" pitchFamily="18" charset="0"/>
                        <a:ea typeface="Cambria Math" panose="02040503050406030204" pitchFamily="18" charset="0"/>
                      </a:rPr>
                      <m:t>°</m:t>
                    </m:r>
                    <m:r>
                      <a:rPr lang="en-US" altLang="ja-JP" i="1" smtClean="0">
                        <a:latin typeface="Cambria Math" panose="02040503050406030204" pitchFamily="18" charset="0"/>
                        <a:ea typeface="Cambria Math" panose="02040503050406030204" pitchFamily="18" charset="0"/>
                      </a:rPr>
                      <m:t>≤</m:t>
                    </m:r>
                    <m:r>
                      <a:rPr kumimoji="1" lang="ja-JP" altLang="en-US" i="1" smtClean="0">
                        <a:latin typeface="Cambria Math" panose="02040503050406030204" pitchFamily="18" charset="0"/>
                      </a:rPr>
                      <m:t>𝜃</m:t>
                    </m:r>
                    <m:r>
                      <a:rPr kumimoji="1" lang="ja-JP" altLang="en-US" i="1" smtClean="0">
                        <a:latin typeface="Cambria Math" panose="02040503050406030204" pitchFamily="18" charset="0"/>
                      </a:rPr>
                      <m:t>≤</m:t>
                    </m:r>
                    <m:r>
                      <a:rPr kumimoji="1" lang="en-US" altLang="ja-JP" b="0" i="1" smtClean="0">
                        <a:latin typeface="Cambria Math" panose="02040503050406030204" pitchFamily="18" charset="0"/>
                      </a:rPr>
                      <m:t>18</m:t>
                    </m:r>
                    <m:r>
                      <a:rPr lang="en-US" altLang="ja-JP" i="1">
                        <a:latin typeface="Cambria Math" panose="02040503050406030204" pitchFamily="18" charset="0"/>
                      </a:rPr>
                      <m:t>0</m:t>
                    </m:r>
                    <m:r>
                      <a:rPr lang="en-US" altLang="ja-JP" i="1">
                        <a:latin typeface="Cambria Math" panose="02040503050406030204" pitchFamily="18" charset="0"/>
                        <a:ea typeface="Cambria Math" panose="02040503050406030204" pitchFamily="18" charset="0"/>
                      </a:rPr>
                      <m:t>°</m:t>
                    </m:r>
                  </m:oMath>
                </a14:m>
                <a:r>
                  <a:rPr lang="en-US" altLang="ja-JP" dirty="0"/>
                  <a:t>, </a:t>
                </a:r>
                <a14:m>
                  <m:oMath xmlns:m="http://schemas.openxmlformats.org/officeDocument/2006/math">
                    <m:r>
                      <a:rPr lang="en-US" altLang="ja-JP" i="1">
                        <a:latin typeface="Cambria Math" panose="02040503050406030204" pitchFamily="18" charset="0"/>
                      </a:rPr>
                      <m:t>0</m:t>
                    </m:r>
                    <m:r>
                      <a:rPr lang="en-US" altLang="ja-JP" i="1">
                        <a:latin typeface="Cambria Math" panose="02040503050406030204" pitchFamily="18" charset="0"/>
                        <a:ea typeface="Cambria Math" panose="02040503050406030204" pitchFamily="18" charset="0"/>
                      </a:rPr>
                      <m:t>°≤</m:t>
                    </m:r>
                    <m:r>
                      <a:rPr lang="ja-JP" altLang="en-US" i="1" smtClean="0">
                        <a:latin typeface="Cambria Math" panose="02040503050406030204" pitchFamily="18" charset="0"/>
                      </a:rPr>
                      <m:t>𝜙</m:t>
                    </m:r>
                    <m:r>
                      <a:rPr lang="ja-JP" altLang="en-US" i="1">
                        <a:latin typeface="Cambria Math" panose="02040503050406030204" pitchFamily="18" charset="0"/>
                      </a:rPr>
                      <m:t>≤</m:t>
                    </m:r>
                    <m:r>
                      <a:rPr lang="en-US" altLang="ja-JP" b="0" i="1" smtClean="0">
                        <a:latin typeface="Cambria Math" panose="02040503050406030204" pitchFamily="18" charset="0"/>
                      </a:rPr>
                      <m:t>36</m:t>
                    </m:r>
                    <m:r>
                      <a:rPr lang="en-US" altLang="ja-JP" i="1">
                        <a:latin typeface="Cambria Math" panose="02040503050406030204" pitchFamily="18" charset="0"/>
                      </a:rPr>
                      <m:t>0</m:t>
                    </m:r>
                    <m:r>
                      <a:rPr lang="en-US" altLang="ja-JP" i="1">
                        <a:latin typeface="Cambria Math" panose="02040503050406030204" pitchFamily="18" charset="0"/>
                        <a:ea typeface="Cambria Math" panose="02040503050406030204" pitchFamily="18" charset="0"/>
                      </a:rPr>
                      <m:t>°</m:t>
                    </m:r>
                  </m:oMath>
                </a14:m>
                <a:endParaRPr lang="ja-JP" altLang="en-US"/>
              </a:p>
            </p:txBody>
          </p:sp>
        </mc:Choice>
        <mc:Fallback xmlns="">
          <p:sp>
            <p:nvSpPr>
              <p:cNvPr id="43" name="テキスト ボックス 42">
                <a:extLst>
                  <a:ext uri="{FF2B5EF4-FFF2-40B4-BE49-F238E27FC236}">
                    <a16:creationId xmlns:a16="http://schemas.microsoft.com/office/drawing/2014/main" id="{AD1026C7-734F-18FB-CAD8-5768042BBC48}"/>
                  </a:ext>
                </a:extLst>
              </p:cNvPr>
              <p:cNvSpPr txBox="1">
                <a:spLocks noRot="1" noChangeAspect="1" noMove="1" noResize="1" noEditPoints="1" noAdjustHandles="1" noChangeArrowheads="1" noChangeShapeType="1" noTextEdit="1"/>
              </p:cNvSpPr>
              <p:nvPr/>
            </p:nvSpPr>
            <p:spPr>
              <a:xfrm>
                <a:off x="770966" y="2746791"/>
                <a:ext cx="3550024" cy="369332"/>
              </a:xfrm>
              <a:prstGeom prst="rect">
                <a:avLst/>
              </a:prstGeom>
              <a:blipFill>
                <a:blip r:embed="rId16"/>
                <a:stretch>
                  <a:fillRect t="-6667" b="-23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547007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50D567-C79B-80EC-EFEF-03E1CC839A34}"/>
              </a:ext>
            </a:extLst>
          </p:cNvPr>
          <p:cNvSpPr>
            <a:spLocks noGrp="1"/>
          </p:cNvSpPr>
          <p:nvPr>
            <p:ph type="ctrTitle"/>
          </p:nvPr>
        </p:nvSpPr>
        <p:spPr>
          <a:xfrm>
            <a:off x="290944" y="443345"/>
            <a:ext cx="6987680" cy="595601"/>
          </a:xfrm>
        </p:spPr>
        <p:txBody>
          <a:bodyPr anchor="ctr">
            <a:normAutofit/>
          </a:bodyPr>
          <a:lstStyle/>
          <a:p>
            <a:pPr algn="l"/>
            <a:r>
              <a:rPr lang="ja-JP" altLang="en-US" sz="2800"/>
              <a:t>結果</a:t>
            </a:r>
            <a:r>
              <a:rPr lang="en-US" altLang="ja-JP" sz="2800" dirty="0"/>
              <a:t>~</a:t>
            </a:r>
            <a:r>
              <a:rPr lang="ja-JP" altLang="en-US" sz="2800"/>
              <a:t>楕円偏光レーザーにおける</a:t>
            </a:r>
            <a:r>
              <a:rPr lang="en-US" altLang="ja-JP" sz="2800" dirty="0"/>
              <a:t>Caustic</a:t>
            </a:r>
            <a:endParaRPr kumimoji="1" lang="ja-JP" altLang="en-US" sz="2800"/>
          </a:p>
        </p:txBody>
      </p:sp>
      <p:sp>
        <p:nvSpPr>
          <p:cNvPr id="35" name="字幕 2">
            <a:extLst>
              <a:ext uri="{FF2B5EF4-FFF2-40B4-BE49-F238E27FC236}">
                <a16:creationId xmlns:a16="http://schemas.microsoft.com/office/drawing/2014/main" id="{AC311173-A167-5730-F914-750BBC3D8EB8}"/>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19</a:t>
            </a:r>
          </a:p>
        </p:txBody>
      </p:sp>
      <p:pic>
        <p:nvPicPr>
          <p:cNvPr id="7" name="図 6">
            <a:extLst>
              <a:ext uri="{FF2B5EF4-FFF2-40B4-BE49-F238E27FC236}">
                <a16:creationId xmlns:a16="http://schemas.microsoft.com/office/drawing/2014/main" id="{4A000316-6985-107F-0DE9-B1F505F73BBC}"/>
              </a:ext>
            </a:extLst>
          </p:cNvPr>
          <p:cNvPicPr>
            <a:picLocks noChangeAspect="1"/>
          </p:cNvPicPr>
          <p:nvPr/>
        </p:nvPicPr>
        <p:blipFill>
          <a:blip r:embed="rId2"/>
          <a:stretch>
            <a:fillRect/>
          </a:stretch>
        </p:blipFill>
        <p:spPr>
          <a:xfrm>
            <a:off x="0" y="3388803"/>
            <a:ext cx="4285129" cy="3213847"/>
          </a:xfrm>
          <a:prstGeom prst="rect">
            <a:avLst/>
          </a:prstGeom>
        </p:spPr>
      </p:pic>
      <p:pic>
        <p:nvPicPr>
          <p:cNvPr id="10" name="図 9">
            <a:extLst>
              <a:ext uri="{FF2B5EF4-FFF2-40B4-BE49-F238E27FC236}">
                <a16:creationId xmlns:a16="http://schemas.microsoft.com/office/drawing/2014/main" id="{D00ADD24-5E14-0A2F-65EE-196F77DEA11E}"/>
              </a:ext>
            </a:extLst>
          </p:cNvPr>
          <p:cNvPicPr>
            <a:picLocks noChangeAspect="1"/>
          </p:cNvPicPr>
          <p:nvPr/>
        </p:nvPicPr>
        <p:blipFill>
          <a:blip r:embed="rId3"/>
          <a:stretch>
            <a:fillRect/>
          </a:stretch>
        </p:blipFill>
        <p:spPr>
          <a:xfrm>
            <a:off x="3502213" y="3397770"/>
            <a:ext cx="4297082" cy="3222812"/>
          </a:xfrm>
          <a:prstGeom prst="rect">
            <a:avLst/>
          </a:prstGeom>
        </p:spPr>
      </p:pic>
      <p:pic>
        <p:nvPicPr>
          <p:cNvPr id="15" name="図 14">
            <a:extLst>
              <a:ext uri="{FF2B5EF4-FFF2-40B4-BE49-F238E27FC236}">
                <a16:creationId xmlns:a16="http://schemas.microsoft.com/office/drawing/2014/main" id="{1A4B40E4-A15B-2AA0-7F1A-A0B61285722B}"/>
              </a:ext>
            </a:extLst>
          </p:cNvPr>
          <p:cNvPicPr>
            <a:picLocks noChangeAspect="1"/>
          </p:cNvPicPr>
          <p:nvPr/>
        </p:nvPicPr>
        <p:blipFill>
          <a:blip r:embed="rId4"/>
          <a:stretch>
            <a:fillRect/>
          </a:stretch>
        </p:blipFill>
        <p:spPr>
          <a:xfrm>
            <a:off x="7013389" y="3386563"/>
            <a:ext cx="4326966" cy="3245224"/>
          </a:xfrm>
          <a:prstGeom prst="rect">
            <a:avLst/>
          </a:prstGeom>
        </p:spPr>
      </p:pic>
      <mc:AlternateContent xmlns:mc="http://schemas.openxmlformats.org/markup-compatibility/2006">
        <mc:Choice xmlns:a14="http://schemas.microsoft.com/office/drawing/2010/main" Requires="a14">
          <p:sp>
            <p:nvSpPr>
              <p:cNvPr id="17" name="テキスト ボックス 16">
                <a:extLst>
                  <a:ext uri="{FF2B5EF4-FFF2-40B4-BE49-F238E27FC236}">
                    <a16:creationId xmlns:a16="http://schemas.microsoft.com/office/drawing/2014/main" id="{C56E5561-25C3-86E3-0472-562D0C4055A3}"/>
                  </a:ext>
                </a:extLst>
              </p:cNvPr>
              <p:cNvSpPr txBox="1"/>
              <p:nvPr/>
            </p:nvSpPr>
            <p:spPr>
              <a:xfrm>
                <a:off x="663388" y="3345332"/>
                <a:ext cx="1111624"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=0</m:t>
                      </m:r>
                      <m:r>
                        <a:rPr lang="en-US" altLang="ja-JP" sz="2000" b="0" i="1" smtClean="0">
                          <a:latin typeface="Cambria Math" panose="02040503050406030204" pitchFamily="18" charset="0"/>
                          <a:ea typeface="Cambria Math" panose="02040503050406030204" pitchFamily="18" charset="0"/>
                        </a:rPr>
                        <m:t>°</m:t>
                      </m:r>
                    </m:oMath>
                  </m:oMathPara>
                </a14:m>
                <a:endParaRPr lang="ja-JP" altLang="en-US" sz="2000"/>
              </a:p>
            </p:txBody>
          </p:sp>
        </mc:Choice>
        <mc:Fallback>
          <p:sp>
            <p:nvSpPr>
              <p:cNvPr id="17" name="テキスト ボックス 16">
                <a:extLst>
                  <a:ext uri="{FF2B5EF4-FFF2-40B4-BE49-F238E27FC236}">
                    <a16:creationId xmlns:a16="http://schemas.microsoft.com/office/drawing/2014/main" id="{C56E5561-25C3-86E3-0472-562D0C4055A3}"/>
                  </a:ext>
                </a:extLst>
              </p:cNvPr>
              <p:cNvSpPr txBox="1">
                <a:spLocks noRot="1" noChangeAspect="1" noMove="1" noResize="1" noEditPoints="1" noAdjustHandles="1" noChangeArrowheads="1" noChangeShapeType="1" noTextEdit="1"/>
              </p:cNvSpPr>
              <p:nvPr/>
            </p:nvSpPr>
            <p:spPr>
              <a:xfrm>
                <a:off x="663388" y="3345332"/>
                <a:ext cx="1111624" cy="400110"/>
              </a:xfrm>
              <a:prstGeom prst="rect">
                <a:avLst/>
              </a:prstGeom>
              <a:blipFill>
                <a:blip r:embed="rId5"/>
                <a:stretch>
                  <a:fillRect b="-15625"/>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18" name="テキスト ボックス 17">
                <a:extLst>
                  <a:ext uri="{FF2B5EF4-FFF2-40B4-BE49-F238E27FC236}">
                    <a16:creationId xmlns:a16="http://schemas.microsoft.com/office/drawing/2014/main" id="{EC0C2C0C-6B92-FD24-71FA-D1BC5D0E5D9D}"/>
                  </a:ext>
                </a:extLst>
              </p:cNvPr>
              <p:cNvSpPr txBox="1"/>
              <p:nvPr/>
            </p:nvSpPr>
            <p:spPr>
              <a:xfrm>
                <a:off x="4186517" y="3372226"/>
                <a:ext cx="1192307" cy="4087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45°</m:t>
                      </m:r>
                    </m:oMath>
                  </m:oMathPara>
                </a14:m>
                <a:endParaRPr lang="ja-JP" altLang="en-US" sz="2000"/>
              </a:p>
            </p:txBody>
          </p:sp>
        </mc:Choice>
        <mc:Fallback>
          <p:sp>
            <p:nvSpPr>
              <p:cNvPr id="18" name="テキスト ボックス 17">
                <a:extLst>
                  <a:ext uri="{FF2B5EF4-FFF2-40B4-BE49-F238E27FC236}">
                    <a16:creationId xmlns:a16="http://schemas.microsoft.com/office/drawing/2014/main" id="{EC0C2C0C-6B92-FD24-71FA-D1BC5D0E5D9D}"/>
                  </a:ext>
                </a:extLst>
              </p:cNvPr>
              <p:cNvSpPr txBox="1">
                <a:spLocks noRot="1" noChangeAspect="1" noMove="1" noResize="1" noEditPoints="1" noAdjustHandles="1" noChangeArrowheads="1" noChangeShapeType="1" noTextEdit="1"/>
              </p:cNvSpPr>
              <p:nvPr/>
            </p:nvSpPr>
            <p:spPr>
              <a:xfrm>
                <a:off x="4186517" y="3372226"/>
                <a:ext cx="1192307" cy="408784"/>
              </a:xfrm>
              <a:prstGeom prst="rect">
                <a:avLst/>
              </a:prstGeom>
              <a:blipFill>
                <a:blip r:embed="rId6"/>
                <a:stretch>
                  <a:fillRect b="-1212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0" name="テキスト ボックス 19">
                <a:extLst>
                  <a:ext uri="{FF2B5EF4-FFF2-40B4-BE49-F238E27FC236}">
                    <a16:creationId xmlns:a16="http://schemas.microsoft.com/office/drawing/2014/main" id="{6988A014-3463-1622-AB31-7C16450BF235}"/>
                  </a:ext>
                </a:extLst>
              </p:cNvPr>
              <p:cNvSpPr txBox="1"/>
              <p:nvPr/>
            </p:nvSpPr>
            <p:spPr>
              <a:xfrm>
                <a:off x="7602069" y="3363262"/>
                <a:ext cx="1398494"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𝛽</m:t>
                      </m:r>
                      <m:r>
                        <a:rPr lang="en-US" altLang="ja-JP" sz="2000" b="0" i="0" smtClean="0">
                          <a:latin typeface="Cambria Math" panose="02040503050406030204" pitchFamily="18" charset="0"/>
                          <a:ea typeface="Cambria Math" panose="02040503050406030204" pitchFamily="18" charset="0"/>
                        </a:rPr>
                        <m:t>=90</m:t>
                      </m:r>
                      <m:r>
                        <a:rPr lang="en-US" altLang="ja-JP" sz="2000" b="0" i="1" smtClean="0">
                          <a:latin typeface="Cambria Math" panose="02040503050406030204" pitchFamily="18" charset="0"/>
                          <a:ea typeface="Cambria Math" panose="02040503050406030204" pitchFamily="18" charset="0"/>
                        </a:rPr>
                        <m:t>°</m:t>
                      </m:r>
                    </m:oMath>
                  </m:oMathPara>
                </a14:m>
                <a:endParaRPr lang="ja-JP" altLang="en-US" sz="2000"/>
              </a:p>
            </p:txBody>
          </p:sp>
        </mc:Choice>
        <mc:Fallback>
          <p:sp>
            <p:nvSpPr>
              <p:cNvPr id="20" name="テキスト ボックス 19">
                <a:extLst>
                  <a:ext uri="{FF2B5EF4-FFF2-40B4-BE49-F238E27FC236}">
                    <a16:creationId xmlns:a16="http://schemas.microsoft.com/office/drawing/2014/main" id="{6988A014-3463-1622-AB31-7C16450BF235}"/>
                  </a:ext>
                </a:extLst>
              </p:cNvPr>
              <p:cNvSpPr txBox="1">
                <a:spLocks noRot="1" noChangeAspect="1" noMove="1" noResize="1" noEditPoints="1" noAdjustHandles="1" noChangeArrowheads="1" noChangeShapeType="1" noTextEdit="1"/>
              </p:cNvSpPr>
              <p:nvPr/>
            </p:nvSpPr>
            <p:spPr>
              <a:xfrm>
                <a:off x="7602069" y="3363262"/>
                <a:ext cx="1398494" cy="400110"/>
              </a:xfrm>
              <a:prstGeom prst="rect">
                <a:avLst/>
              </a:prstGeom>
              <a:blipFill>
                <a:blip r:embed="rId7"/>
                <a:stretch>
                  <a:fillRect b="-12121"/>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2" name="テキスト ボックス 21">
                <a:extLst>
                  <a:ext uri="{FF2B5EF4-FFF2-40B4-BE49-F238E27FC236}">
                    <a16:creationId xmlns:a16="http://schemas.microsoft.com/office/drawing/2014/main" id="{9CB607EE-6DE0-929E-5A81-D796F9D7E696}"/>
                  </a:ext>
                </a:extLst>
              </p:cNvPr>
              <p:cNvSpPr txBox="1"/>
              <p:nvPr/>
            </p:nvSpPr>
            <p:spPr>
              <a:xfrm>
                <a:off x="526766" y="3039097"/>
                <a:ext cx="14752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000" i="1" smtClean="0">
                          <a:latin typeface="Cambria Math" panose="02040503050406030204" pitchFamily="18" charset="0"/>
                          <a:ea typeface="Cambria Math" panose="02040503050406030204" pitchFamily="18" charset="0"/>
                        </a:rPr>
                        <m:t>𝜀</m:t>
                      </m:r>
                      <m:r>
                        <a:rPr lang="en-US" altLang="ja-JP" sz="2000" b="0" i="1" smtClean="0">
                          <a:latin typeface="Cambria Math" panose="02040503050406030204" pitchFamily="18" charset="0"/>
                          <a:ea typeface="Cambria Math" panose="02040503050406030204" pitchFamily="18" charset="0"/>
                        </a:rPr>
                        <m:t>=0.</m:t>
                      </m:r>
                      <m:r>
                        <a:rPr lang="en-US" altLang="ja-JP" sz="2000" b="0" i="0" smtClean="0">
                          <a:latin typeface="Cambria Math" panose="02040503050406030204" pitchFamily="18" charset="0"/>
                          <a:ea typeface="Cambria Math" panose="02040503050406030204" pitchFamily="18" charset="0"/>
                        </a:rPr>
                        <m:t>3</m:t>
                      </m:r>
                    </m:oMath>
                  </m:oMathPara>
                </a14:m>
                <a:endParaRPr lang="ja-JP" altLang="en-US" sz="2000"/>
              </a:p>
            </p:txBody>
          </p:sp>
        </mc:Choice>
        <mc:Fallback>
          <p:sp>
            <p:nvSpPr>
              <p:cNvPr id="22" name="テキスト ボックス 21">
                <a:extLst>
                  <a:ext uri="{FF2B5EF4-FFF2-40B4-BE49-F238E27FC236}">
                    <a16:creationId xmlns:a16="http://schemas.microsoft.com/office/drawing/2014/main" id="{9CB607EE-6DE0-929E-5A81-D796F9D7E696}"/>
                  </a:ext>
                </a:extLst>
              </p:cNvPr>
              <p:cNvSpPr txBox="1">
                <a:spLocks noRot="1" noChangeAspect="1" noMove="1" noResize="1" noEditPoints="1" noAdjustHandles="1" noChangeArrowheads="1" noChangeShapeType="1" noTextEdit="1"/>
              </p:cNvSpPr>
              <p:nvPr/>
            </p:nvSpPr>
            <p:spPr>
              <a:xfrm>
                <a:off x="526766" y="3039097"/>
                <a:ext cx="1475232" cy="400110"/>
              </a:xfrm>
              <a:prstGeom prst="rect">
                <a:avLst/>
              </a:prstGeom>
              <a:blipFill>
                <a:blip r:embed="rId8"/>
                <a:stretch>
                  <a:fillRect/>
                </a:stretch>
              </a:blipFill>
            </p:spPr>
            <p:txBody>
              <a:bodyPr/>
              <a:lstStyle/>
              <a:p>
                <a:r>
                  <a:rPr lang="ja-JP" altLang="en-US">
                    <a:noFill/>
                  </a:rPr>
                  <a:t> </a:t>
                </a:r>
              </a:p>
            </p:txBody>
          </p:sp>
        </mc:Fallback>
      </mc:AlternateContent>
      <p:sp>
        <p:nvSpPr>
          <p:cNvPr id="24" name="テキスト ボックス 23">
            <a:extLst>
              <a:ext uri="{FF2B5EF4-FFF2-40B4-BE49-F238E27FC236}">
                <a16:creationId xmlns:a16="http://schemas.microsoft.com/office/drawing/2014/main" id="{7BB679F5-0157-9512-70AD-2DD0C3300AB6}"/>
              </a:ext>
            </a:extLst>
          </p:cNvPr>
          <p:cNvSpPr txBox="1"/>
          <p:nvPr/>
        </p:nvSpPr>
        <p:spPr>
          <a:xfrm>
            <a:off x="672351" y="1371161"/>
            <a:ext cx="7628966" cy="400110"/>
          </a:xfrm>
          <a:prstGeom prst="rect">
            <a:avLst/>
          </a:prstGeom>
          <a:noFill/>
        </p:spPr>
        <p:txBody>
          <a:bodyPr wrap="square">
            <a:spAutoFit/>
          </a:bodyPr>
          <a:lstStyle/>
          <a:p>
            <a:r>
              <a:rPr lang="ja-JP" altLang="en-US" sz="2000"/>
              <a:t>楕円偏光レーザーにおける</a:t>
            </a:r>
            <a:r>
              <a:rPr lang="en-US" altLang="ja-JP" sz="2000" dirty="0"/>
              <a:t>Caustic</a:t>
            </a:r>
            <a:r>
              <a:rPr lang="ja-JP" altLang="en-US" sz="2000"/>
              <a:t>上の微分断面積を計算した。</a:t>
            </a:r>
          </a:p>
        </p:txBody>
      </p:sp>
    </p:spTree>
    <p:extLst>
      <p:ext uri="{BB962C8B-B14F-4D97-AF65-F5344CB8AC3E}">
        <p14:creationId xmlns:p14="http://schemas.microsoft.com/office/powerpoint/2010/main" val="296519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字幕 2">
            <a:extLst>
              <a:ext uri="{FF2B5EF4-FFF2-40B4-BE49-F238E27FC236}">
                <a16:creationId xmlns:a16="http://schemas.microsoft.com/office/drawing/2014/main" id="{E89EE13D-F12B-0D8C-4D20-C964AEA94B8C}"/>
              </a:ext>
            </a:extLst>
          </p:cNvPr>
          <p:cNvSpPr>
            <a:spLocks noGrp="1"/>
          </p:cNvSpPr>
          <p:nvPr>
            <p:ph type="subTitle" idx="1"/>
          </p:nvPr>
        </p:nvSpPr>
        <p:spPr>
          <a:xfrm>
            <a:off x="419111" y="3096878"/>
            <a:ext cx="11629454" cy="3761122"/>
          </a:xfrm>
        </p:spPr>
        <p:txBody>
          <a:bodyPr>
            <a:normAutofit/>
          </a:bodyPr>
          <a:lstStyle/>
          <a:p>
            <a:pPr algn="l"/>
            <a:r>
              <a:rPr lang="ja-JP" altLang="en-US" sz="2000"/>
              <a:t>・直線偏光レーザーおよび楕円偏光レーザーにおける</a:t>
            </a:r>
            <a:r>
              <a:rPr lang="en-US" altLang="ja-JP" sz="2000" dirty="0"/>
              <a:t>caustic</a:t>
            </a:r>
            <a:r>
              <a:rPr lang="ja-JP" altLang="en-US" sz="2000"/>
              <a:t>上の微分断面積を計算した。</a:t>
            </a:r>
            <a:endParaRPr lang="en-US" altLang="ja-JP" sz="2000" dirty="0"/>
          </a:p>
          <a:p>
            <a:pPr algn="l"/>
            <a:endParaRPr lang="en-US" altLang="ja-JP" sz="2000" dirty="0"/>
          </a:p>
          <a:p>
            <a:pPr algn="l"/>
            <a:r>
              <a:rPr lang="ja-JP" altLang="en-US" sz="2000"/>
              <a:t>・直線偏光レーザーにおける</a:t>
            </a:r>
            <a:r>
              <a:rPr lang="en-US" altLang="ja-JP" sz="2000" dirty="0"/>
              <a:t>caustic</a:t>
            </a:r>
            <a:r>
              <a:rPr lang="ja-JP" altLang="en-US" sz="2000"/>
              <a:t>上の微分断面積を実験の光電子運動量分布と比較、解析した。</a:t>
            </a:r>
            <a:endParaRPr lang="en-US" altLang="ja-JP" sz="2000" dirty="0"/>
          </a:p>
          <a:p>
            <a:pPr algn="l"/>
            <a:r>
              <a:rPr lang="ja-JP" altLang="en-US" sz="2000"/>
              <a:t>　　　</a:t>
            </a:r>
            <a:endParaRPr lang="en-US" altLang="ja-JP" sz="2000" dirty="0"/>
          </a:p>
          <a:p>
            <a:pPr algn="l"/>
            <a:r>
              <a:rPr lang="ja-JP" altLang="en-US" sz="2000"/>
              <a:t>・楕円偏光レーザーにおいては、非弾性散乱の</a:t>
            </a:r>
            <a:r>
              <a:rPr lang="en-US" altLang="ja-JP" sz="2000" dirty="0"/>
              <a:t>caustic</a:t>
            </a:r>
            <a:r>
              <a:rPr lang="ja-JP" altLang="en-US" sz="2000"/>
              <a:t>および</a:t>
            </a:r>
            <a:r>
              <a:rPr lang="en-US" altLang="ja-JP" sz="2000" dirty="0"/>
              <a:t>caustic</a:t>
            </a:r>
            <a:r>
              <a:rPr lang="ja-JP" altLang="en-US" sz="2000"/>
              <a:t>上の微分断面積が求められた。</a:t>
            </a:r>
            <a:endParaRPr lang="en-US" altLang="ja-JP" sz="2000" dirty="0"/>
          </a:p>
        </p:txBody>
      </p:sp>
      <p:sp>
        <p:nvSpPr>
          <p:cNvPr id="8" name="タイトル 1">
            <a:extLst>
              <a:ext uri="{FF2B5EF4-FFF2-40B4-BE49-F238E27FC236}">
                <a16:creationId xmlns:a16="http://schemas.microsoft.com/office/drawing/2014/main" id="{466A834F-D5E2-12F2-D6CE-679ABADDA3FC}"/>
              </a:ext>
            </a:extLst>
          </p:cNvPr>
          <p:cNvSpPr>
            <a:spLocks noGrp="1"/>
          </p:cNvSpPr>
          <p:nvPr>
            <p:ph type="ctrTitle"/>
          </p:nvPr>
        </p:nvSpPr>
        <p:spPr>
          <a:xfrm>
            <a:off x="290944" y="443345"/>
            <a:ext cx="6987680" cy="595601"/>
          </a:xfrm>
        </p:spPr>
        <p:txBody>
          <a:bodyPr anchor="ctr">
            <a:normAutofit/>
          </a:bodyPr>
          <a:lstStyle/>
          <a:p>
            <a:pPr algn="l"/>
            <a:r>
              <a:rPr lang="ja-JP" altLang="en-US" sz="2800"/>
              <a:t>結論</a:t>
            </a:r>
            <a:endParaRPr kumimoji="1" lang="ja-JP" altLang="en-US" sz="2800"/>
          </a:p>
        </p:txBody>
      </p:sp>
      <p:sp>
        <p:nvSpPr>
          <p:cNvPr id="15" name="字幕 2">
            <a:extLst>
              <a:ext uri="{FF2B5EF4-FFF2-40B4-BE49-F238E27FC236}">
                <a16:creationId xmlns:a16="http://schemas.microsoft.com/office/drawing/2014/main" id="{84607DDA-56B4-0E0B-CA59-ADD8B4C08468}"/>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20</a:t>
            </a:r>
          </a:p>
        </p:txBody>
      </p:sp>
      <p:sp>
        <p:nvSpPr>
          <p:cNvPr id="2" name="テキスト ボックス 1">
            <a:extLst>
              <a:ext uri="{FF2B5EF4-FFF2-40B4-BE49-F238E27FC236}">
                <a16:creationId xmlns:a16="http://schemas.microsoft.com/office/drawing/2014/main" id="{229BB32E-4DBC-5BFE-DBCB-A1CEA77AE6B3}"/>
              </a:ext>
            </a:extLst>
          </p:cNvPr>
          <p:cNvSpPr txBox="1"/>
          <p:nvPr/>
        </p:nvSpPr>
        <p:spPr>
          <a:xfrm>
            <a:off x="647151" y="1507178"/>
            <a:ext cx="10242522" cy="830997"/>
          </a:xfrm>
          <a:prstGeom prst="rect">
            <a:avLst/>
          </a:prstGeom>
          <a:noFill/>
        </p:spPr>
        <p:txBody>
          <a:bodyPr wrap="square" rtlCol="0">
            <a:spAutoFit/>
          </a:bodyPr>
          <a:lstStyle/>
          <a:p>
            <a:r>
              <a:rPr lang="ja-JP" altLang="en-US" sz="2400">
                <a:solidFill>
                  <a:srgbClr val="000000"/>
                </a:solidFill>
                <a:latin typeface="MS Mincho" panose="02020609040205080304" pitchFamily="49" charset="-128"/>
                <a:ea typeface="MS Mincho" panose="02020609040205080304" pitchFamily="49" charset="-128"/>
              </a:rPr>
              <a:t>分子の電子軌道励起を伴う非弾性散乱過程について光電子運動量スペクトルを解析する。</a:t>
            </a:r>
            <a:endParaRPr lang="en" altLang="ja-JP" sz="2400" dirty="0">
              <a:solidFill>
                <a:srgbClr val="000000"/>
              </a:solidFill>
              <a:latin typeface="MS Mincho" panose="02020609040205080304" pitchFamily="49" charset="-128"/>
              <a:ea typeface="MS Mincho" panose="02020609040205080304" pitchFamily="49" charset="-128"/>
            </a:endParaRPr>
          </a:p>
        </p:txBody>
      </p:sp>
      <p:sp>
        <p:nvSpPr>
          <p:cNvPr id="3" name="正方形/長方形 2">
            <a:extLst>
              <a:ext uri="{FF2B5EF4-FFF2-40B4-BE49-F238E27FC236}">
                <a16:creationId xmlns:a16="http://schemas.microsoft.com/office/drawing/2014/main" id="{ADE797B3-8904-28EA-37B9-29FF30C0E645}"/>
              </a:ext>
            </a:extLst>
          </p:cNvPr>
          <p:cNvSpPr/>
          <p:nvPr/>
        </p:nvSpPr>
        <p:spPr>
          <a:xfrm>
            <a:off x="621629" y="1458735"/>
            <a:ext cx="10401047" cy="10259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0828DABF-7395-679C-0184-062FDF4D63D6}"/>
              </a:ext>
            </a:extLst>
          </p:cNvPr>
          <p:cNvSpPr txBox="1">
            <a:spLocks/>
          </p:cNvSpPr>
          <p:nvPr/>
        </p:nvSpPr>
        <p:spPr>
          <a:xfrm>
            <a:off x="549059" y="983670"/>
            <a:ext cx="1995055" cy="5956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b="1"/>
              <a:t>目的</a:t>
            </a:r>
          </a:p>
        </p:txBody>
      </p:sp>
    </p:spTree>
    <p:extLst>
      <p:ext uri="{BB962C8B-B14F-4D97-AF65-F5344CB8AC3E}">
        <p14:creationId xmlns:p14="http://schemas.microsoft.com/office/powerpoint/2010/main" val="807920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
            <a:extLst>
              <a:ext uri="{FF2B5EF4-FFF2-40B4-BE49-F238E27FC236}">
                <a16:creationId xmlns:a16="http://schemas.microsoft.com/office/drawing/2014/main" id="{EF78469D-C8B5-F3A9-8F7F-33F71E5A82A8}"/>
              </a:ext>
            </a:extLst>
          </p:cNvPr>
          <p:cNvSpPr>
            <a:spLocks noGrp="1"/>
          </p:cNvSpPr>
          <p:nvPr>
            <p:ph type="ctrTitle"/>
          </p:nvPr>
        </p:nvSpPr>
        <p:spPr>
          <a:xfrm>
            <a:off x="290943" y="443345"/>
            <a:ext cx="6678899" cy="595601"/>
          </a:xfrm>
        </p:spPr>
        <p:txBody>
          <a:bodyPr anchor="ctr">
            <a:normAutofit/>
          </a:bodyPr>
          <a:lstStyle/>
          <a:p>
            <a:pPr algn="l"/>
            <a:r>
              <a:rPr kumimoji="1" lang="ja-JP" altLang="en-US" sz="2800"/>
              <a:t>参考文献</a:t>
            </a:r>
          </a:p>
        </p:txBody>
      </p:sp>
      <p:sp>
        <p:nvSpPr>
          <p:cNvPr id="13" name="字幕 2">
            <a:extLst>
              <a:ext uri="{FF2B5EF4-FFF2-40B4-BE49-F238E27FC236}">
                <a16:creationId xmlns:a16="http://schemas.microsoft.com/office/drawing/2014/main" id="{F9D7B020-1FE6-4DD8-6E3F-6329C92912DF}"/>
              </a:ext>
            </a:extLst>
          </p:cNvPr>
          <p:cNvSpPr txBox="1">
            <a:spLocks/>
          </p:cNvSpPr>
          <p:nvPr/>
        </p:nvSpPr>
        <p:spPr>
          <a:xfrm>
            <a:off x="11227924" y="502323"/>
            <a:ext cx="781789" cy="4776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en-US" altLang="ja-JP" sz="2800" dirty="0"/>
              <a:t>21</a:t>
            </a:r>
          </a:p>
        </p:txBody>
      </p:sp>
      <p:sp>
        <p:nvSpPr>
          <p:cNvPr id="20" name="字幕 2">
            <a:extLst>
              <a:ext uri="{FF2B5EF4-FFF2-40B4-BE49-F238E27FC236}">
                <a16:creationId xmlns:a16="http://schemas.microsoft.com/office/drawing/2014/main" id="{E89EE13D-F12B-0D8C-4D20-C964AEA94B8C}"/>
              </a:ext>
            </a:extLst>
          </p:cNvPr>
          <p:cNvSpPr>
            <a:spLocks noGrp="1"/>
          </p:cNvSpPr>
          <p:nvPr>
            <p:ph type="subTitle" idx="1"/>
          </p:nvPr>
        </p:nvSpPr>
        <p:spPr>
          <a:xfrm>
            <a:off x="730898" y="1415758"/>
            <a:ext cx="10761856" cy="484759"/>
          </a:xfrm>
        </p:spPr>
        <p:txBody>
          <a:bodyPr>
            <a:noAutofit/>
          </a:bodyPr>
          <a:lstStyle/>
          <a:p>
            <a:pPr algn="l">
              <a:spcBef>
                <a:spcPts val="1200"/>
              </a:spcBef>
              <a:spcAft>
                <a:spcPts val="1200"/>
              </a:spcAft>
            </a:pPr>
            <a:r>
              <a:rPr lang="en-US" altLang="ja-JP" sz="1600" dirty="0">
                <a:latin typeface="Arial" panose="020B0604020202020204" pitchFamily="34" charset="0"/>
              </a:rPr>
              <a:t>[1] </a:t>
            </a:r>
            <a:r>
              <a:rPr lang="ja-JP" altLang="en-US" sz="1600" b="0" i="0" u="none" strike="noStrike">
                <a:effectLst/>
                <a:latin typeface="Arial" panose="020B0604020202020204" pitchFamily="34" charset="0"/>
              </a:rPr>
              <a:t>森下 亨</a:t>
            </a:r>
            <a:r>
              <a:rPr lang="en-US" altLang="ja-JP" sz="1600" b="0" i="0" u="none" strike="noStrike" dirty="0">
                <a:effectLst/>
                <a:latin typeface="Arial" panose="020B0604020202020204" pitchFamily="34" charset="0"/>
              </a:rPr>
              <a:t>. </a:t>
            </a:r>
            <a:r>
              <a:rPr lang="ja-JP" altLang="en-US" sz="1600" b="0" i="0" u="none" strike="noStrike">
                <a:effectLst/>
                <a:latin typeface="Arial" panose="020B0604020202020204" pitchFamily="34" charset="0"/>
              </a:rPr>
              <a:t>高強度レーザによるアト秒領域の超高速原子・分子イメージング</a:t>
            </a:r>
            <a:r>
              <a:rPr lang="en-US" altLang="ja-JP" sz="1600" b="0" i="0" u="none" strike="noStrike" dirty="0">
                <a:effectLst/>
                <a:latin typeface="Arial" panose="020B0604020202020204" pitchFamily="34" charset="0"/>
              </a:rPr>
              <a:t>. </a:t>
            </a:r>
            <a:r>
              <a:rPr lang="ja-JP" altLang="en-US" sz="1600" b="0" i="0" u="none" strike="noStrike">
                <a:effectLst/>
                <a:latin typeface="Arial" panose="020B0604020202020204" pitchFamily="34" charset="0"/>
              </a:rPr>
              <a:t>光アライアンス</a:t>
            </a:r>
            <a:r>
              <a:rPr lang="en-US" altLang="ja-JP" sz="1600" b="0" i="0" u="none" strike="noStrike" dirty="0">
                <a:effectLst/>
                <a:latin typeface="Arial" panose="020B0604020202020204" pitchFamily="34" charset="0"/>
              </a:rPr>
              <a:t>, 11 2011.</a:t>
            </a:r>
            <a:endParaRPr lang="en-US" altLang="ja-JP" sz="1600" dirty="0">
              <a:latin typeface="Arial" panose="020B0604020202020204" pitchFamily="34" charset="0"/>
            </a:endParaRPr>
          </a:p>
        </p:txBody>
      </p:sp>
      <p:sp>
        <p:nvSpPr>
          <p:cNvPr id="2" name="字幕 2">
            <a:extLst>
              <a:ext uri="{FF2B5EF4-FFF2-40B4-BE49-F238E27FC236}">
                <a16:creationId xmlns:a16="http://schemas.microsoft.com/office/drawing/2014/main" id="{621ADE84-DAA9-325C-0EA2-6FCD07BF3211}"/>
              </a:ext>
            </a:extLst>
          </p:cNvPr>
          <p:cNvSpPr txBox="1">
            <a:spLocks/>
          </p:cNvSpPr>
          <p:nvPr/>
        </p:nvSpPr>
        <p:spPr>
          <a:xfrm>
            <a:off x="741966" y="1855030"/>
            <a:ext cx="10761856" cy="63715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spcBef>
                <a:spcPts val="1200"/>
              </a:spcBef>
              <a:spcAft>
                <a:spcPts val="1200"/>
              </a:spcAft>
            </a:pPr>
            <a:r>
              <a:rPr lang="en-US" altLang="ja-JP" sz="1600" dirty="0">
                <a:latin typeface="Arial" panose="020B0604020202020204" pitchFamily="34" charset="0"/>
              </a:rPr>
              <a:t>[2] J. Svensmark, O. I. </a:t>
            </a:r>
            <a:r>
              <a:rPr lang="en-US" altLang="ja-JP" sz="1600" dirty="0" err="1">
                <a:latin typeface="Arial" panose="020B0604020202020204" pitchFamily="34" charset="0"/>
              </a:rPr>
              <a:t>Tolstikhin</a:t>
            </a:r>
            <a:r>
              <a:rPr lang="en-US" altLang="ja-JP" sz="1600" dirty="0">
                <a:latin typeface="Arial" panose="020B0604020202020204" pitchFamily="34" charset="0"/>
              </a:rPr>
              <a:t> and T. </a:t>
            </a:r>
            <a:r>
              <a:rPr lang="en-US" altLang="ja-JP" sz="1600" dirty="0" err="1">
                <a:latin typeface="Arial" panose="020B0604020202020204" pitchFamily="34" charset="0"/>
              </a:rPr>
              <a:t>Morishita</a:t>
            </a:r>
            <a:r>
              <a:rPr lang="en-US" altLang="ja-JP" sz="1600" dirty="0">
                <a:latin typeface="Arial" panose="020B0604020202020204" pitchFamily="34" charset="0"/>
              </a:rPr>
              <a:t>, Adiabatic theory of strong-field ionization of molecules including nuclear motion: </a:t>
            </a:r>
            <a:r>
              <a:rPr lang="en-US" altLang="ja-JP" sz="1600" dirty="0" err="1">
                <a:latin typeface="Arial" panose="020B0604020202020204" pitchFamily="34" charset="0"/>
              </a:rPr>
              <a:t>Rescattering</a:t>
            </a:r>
            <a:r>
              <a:rPr lang="en-US" altLang="ja-JP" sz="1600" dirty="0">
                <a:latin typeface="Arial" panose="020B0604020202020204" pitchFamily="34" charset="0"/>
              </a:rPr>
              <a:t>, Phys. Rev. A 104, 063115 (2021). </a:t>
            </a:r>
            <a:br>
              <a:rPr lang="ja-JP" altLang="en-US" sz="1600"/>
            </a:br>
            <a:br>
              <a:rPr lang="ja-JP" altLang="en-US" sz="1600"/>
            </a:br>
            <a:endParaRPr lang="en-US" altLang="ja-JP" sz="1600" dirty="0"/>
          </a:p>
        </p:txBody>
      </p:sp>
      <p:sp>
        <p:nvSpPr>
          <p:cNvPr id="3" name="字幕 2">
            <a:extLst>
              <a:ext uri="{FF2B5EF4-FFF2-40B4-BE49-F238E27FC236}">
                <a16:creationId xmlns:a16="http://schemas.microsoft.com/office/drawing/2014/main" id="{F7096CEB-CF6D-A3DC-53B5-C12C4B5DF17E}"/>
              </a:ext>
            </a:extLst>
          </p:cNvPr>
          <p:cNvSpPr txBox="1">
            <a:spLocks/>
          </p:cNvSpPr>
          <p:nvPr/>
        </p:nvSpPr>
        <p:spPr>
          <a:xfrm>
            <a:off x="757792" y="2554276"/>
            <a:ext cx="10761856" cy="6371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spcBef>
                <a:spcPts val="1200"/>
              </a:spcBef>
              <a:spcAft>
                <a:spcPts val="1200"/>
              </a:spcAft>
            </a:pPr>
            <a:r>
              <a:rPr lang="en-US" altLang="ja-JP" sz="1600" dirty="0">
                <a:latin typeface="Arial" panose="020B0604020202020204" pitchFamily="34" charset="0"/>
              </a:rPr>
              <a:t>[3] T. </a:t>
            </a:r>
            <a:r>
              <a:rPr lang="en-US" altLang="ja-JP" sz="1600" dirty="0" err="1">
                <a:latin typeface="Arial" panose="020B0604020202020204" pitchFamily="34" charset="0"/>
              </a:rPr>
              <a:t>Morishita</a:t>
            </a:r>
            <a:r>
              <a:rPr lang="en-US" altLang="ja-JP" sz="1600" dirty="0">
                <a:latin typeface="Arial" panose="020B0604020202020204" pitchFamily="34" charset="0"/>
              </a:rPr>
              <a:t> and O. I. </a:t>
            </a:r>
            <a:r>
              <a:rPr lang="en-US" altLang="ja-JP" sz="1600" dirty="0" err="1">
                <a:latin typeface="Arial" panose="020B0604020202020204" pitchFamily="34" charset="0"/>
              </a:rPr>
              <a:t>Tolstikhin</a:t>
            </a:r>
            <a:r>
              <a:rPr lang="en-US" altLang="ja-JP" sz="1600" dirty="0">
                <a:latin typeface="Arial" panose="020B0604020202020204" pitchFamily="34" charset="0"/>
              </a:rPr>
              <a:t>, Adiabatic theory of strong-field photoelectron momentum distributions near a backward </a:t>
            </a:r>
            <a:r>
              <a:rPr lang="en-US" altLang="ja-JP" sz="1600" dirty="0" err="1">
                <a:latin typeface="Arial" panose="020B0604020202020204" pitchFamily="34" charset="0"/>
              </a:rPr>
              <a:t>rescattering</a:t>
            </a:r>
            <a:r>
              <a:rPr lang="en-US" altLang="ja-JP" sz="1600" dirty="0">
                <a:latin typeface="Arial" panose="020B0604020202020204" pitchFamily="34" charset="0"/>
              </a:rPr>
              <a:t> caustic, Phys. Rev. A 96, 053416 (2017). </a:t>
            </a:r>
          </a:p>
          <a:p>
            <a:pPr algn="l">
              <a:spcBef>
                <a:spcPts val="1200"/>
              </a:spcBef>
              <a:spcAft>
                <a:spcPts val="1200"/>
              </a:spcAft>
            </a:pPr>
            <a:endParaRPr lang="en-US" altLang="ja-JP" sz="1600" dirty="0"/>
          </a:p>
        </p:txBody>
      </p:sp>
    </p:spTree>
    <p:extLst>
      <p:ext uri="{BB962C8B-B14F-4D97-AF65-F5344CB8AC3E}">
        <p14:creationId xmlns:p14="http://schemas.microsoft.com/office/powerpoint/2010/main" val="60102056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29180</TotalTime>
  <Words>1863</Words>
  <Application>Microsoft Macintosh PowerPoint</Application>
  <PresentationFormat>ワイド画面</PresentationFormat>
  <Paragraphs>256</Paragraphs>
  <Slides>23</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23</vt:i4>
      </vt:variant>
    </vt:vector>
  </HeadingPairs>
  <TitlesOfParts>
    <vt:vector size="33" baseType="lpstr">
      <vt:lpstr>HaranoAjiMincho</vt:lpstr>
      <vt:lpstr>LMRoman10</vt:lpstr>
      <vt:lpstr>MS</vt:lpstr>
      <vt:lpstr>MS PMincho</vt:lpstr>
      <vt:lpstr>MS Mincho</vt:lpstr>
      <vt:lpstr>游ゴシック</vt:lpstr>
      <vt:lpstr>游ゴシック Light</vt:lpstr>
      <vt:lpstr>Arial</vt:lpstr>
      <vt:lpstr>Cambria Math</vt:lpstr>
      <vt:lpstr>Office テーマ</vt:lpstr>
      <vt:lpstr>高強度レーザーパルス照射による CO分子の再衝突誘起解離性イオン化 光電子運動量スペクトルの分析 </vt:lpstr>
      <vt:lpstr>序論~再衝突過程とは</vt:lpstr>
      <vt:lpstr>序論~Causticとは</vt:lpstr>
      <vt:lpstr>PowerPoint プレゼンテーション</vt:lpstr>
      <vt:lpstr>PowerPoint プレゼンテーション</vt:lpstr>
      <vt:lpstr>PowerPoint プレゼンテーション</vt:lpstr>
      <vt:lpstr>PowerPoint プレゼンテーション</vt:lpstr>
      <vt:lpstr>序論~目的、研究成果</vt:lpstr>
      <vt:lpstr>序論~目的、研究成果</vt:lpstr>
      <vt:lpstr>理論~直線偏光レーザー中の電子の運動</vt:lpstr>
      <vt:lpstr>理論~楕円偏光レーザー中の電子の運動</vt:lpstr>
      <vt:lpstr>理論~微分断面積</vt:lpstr>
      <vt:lpstr>PowerPoint プレゼンテーション</vt:lpstr>
      <vt:lpstr>PowerPoint プレゼンテーション</vt:lpstr>
      <vt:lpstr>結果~直線偏光レーザーにおけるCaustic</vt:lpstr>
      <vt:lpstr>結果~直線偏光レーザーにおけるCaustic</vt:lpstr>
      <vt:lpstr>PowerPoint プレゼンテーション</vt:lpstr>
      <vt:lpstr>PowerPoint プレゼンテーション</vt:lpstr>
      <vt:lpstr>PowerPoint プレゼンテーション</vt:lpstr>
      <vt:lpstr>結果~楕円偏光レーザーにおけるCaustic</vt:lpstr>
      <vt:lpstr>結果~楕円偏光レーザーにおけるCaustic</vt:lpstr>
      <vt:lpstr>結論</vt:lpstr>
      <vt:lpstr>参考文献</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優志 石田</dc:creator>
  <cp:lastModifiedBy>優志 石田</cp:lastModifiedBy>
  <cp:revision>21</cp:revision>
  <dcterms:created xsi:type="dcterms:W3CDTF">2025-09-19T07:56:31Z</dcterms:created>
  <dcterms:modified xsi:type="dcterms:W3CDTF">2026-02-09T00:26:16Z</dcterms:modified>
</cp:coreProperties>
</file>